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T Firs Neue" charset="1" panose="02000503030000020004"/>
      <p:regular r:id="rId22"/>
    </p:embeddedFont>
    <p:embeddedFont>
      <p:font typeface="TT Firs Neue Bold" charset="1" panose="02000803030000020004"/>
      <p:regular r:id="rId23"/>
    </p:embeddedFont>
    <p:embeddedFont>
      <p:font typeface="TT Firs Neue Italics" charset="1" panose="0200050303000009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8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8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2" r="0" b="-75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549272" cy="727975"/>
            <a:chOff x="0" y="0"/>
            <a:chExt cx="1098585" cy="225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585" cy="225326"/>
            </a:xfrm>
            <a:custGeom>
              <a:avLst/>
              <a:gdLst/>
              <a:ahLst/>
              <a:cxnLst/>
              <a:rect r="r" b="b" t="t" l="l"/>
              <a:pathLst>
                <a:path h="225326" w="1098585">
                  <a:moveTo>
                    <a:pt x="100338" y="0"/>
                  </a:moveTo>
                  <a:lnTo>
                    <a:pt x="998246" y="0"/>
                  </a:lnTo>
                  <a:cubicBezTo>
                    <a:pt x="1024858" y="0"/>
                    <a:pt x="1050379" y="10571"/>
                    <a:pt x="1069196" y="29388"/>
                  </a:cubicBezTo>
                  <a:cubicBezTo>
                    <a:pt x="1088013" y="48206"/>
                    <a:pt x="1098585" y="73727"/>
                    <a:pt x="1098585" y="100338"/>
                  </a:cubicBezTo>
                  <a:lnTo>
                    <a:pt x="1098585" y="124987"/>
                  </a:lnTo>
                  <a:cubicBezTo>
                    <a:pt x="1098585" y="151599"/>
                    <a:pt x="1088013" y="177120"/>
                    <a:pt x="1069196" y="195937"/>
                  </a:cubicBezTo>
                  <a:cubicBezTo>
                    <a:pt x="1050379" y="214754"/>
                    <a:pt x="1024858" y="225326"/>
                    <a:pt x="998246" y="225326"/>
                  </a:cubicBezTo>
                  <a:lnTo>
                    <a:pt x="100338" y="225326"/>
                  </a:lnTo>
                  <a:cubicBezTo>
                    <a:pt x="73727" y="225326"/>
                    <a:pt x="48206" y="214754"/>
                    <a:pt x="29388" y="195937"/>
                  </a:cubicBezTo>
                  <a:cubicBezTo>
                    <a:pt x="10571" y="177120"/>
                    <a:pt x="0" y="151599"/>
                    <a:pt x="0" y="124987"/>
                  </a:cubicBezTo>
                  <a:lnTo>
                    <a:pt x="0" y="100338"/>
                  </a:lnTo>
                  <a:cubicBezTo>
                    <a:pt x="0" y="73727"/>
                    <a:pt x="10571" y="48206"/>
                    <a:pt x="29388" y="29388"/>
                  </a:cubicBezTo>
                  <a:cubicBezTo>
                    <a:pt x="48206" y="10571"/>
                    <a:pt x="73727" y="0"/>
                    <a:pt x="1003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985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83865" y="2376072"/>
            <a:ext cx="9418712" cy="8229600"/>
          </a:xfrm>
          <a:custGeom>
            <a:avLst/>
            <a:gdLst/>
            <a:ahLst/>
            <a:cxnLst/>
            <a:rect r="r" b="b" t="t" l="l"/>
            <a:pathLst>
              <a:path h="8229600" w="9418712">
                <a:moveTo>
                  <a:pt x="0" y="0"/>
                </a:moveTo>
                <a:lnTo>
                  <a:pt x="9418713" y="0"/>
                </a:lnTo>
                <a:lnTo>
                  <a:pt x="94187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01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028700" y="8687624"/>
            <a:ext cx="570676" cy="570676"/>
          </a:xfrm>
          <a:custGeom>
            <a:avLst/>
            <a:gdLst/>
            <a:ahLst/>
            <a:cxnLst/>
            <a:rect r="r" b="b" t="t" l="l"/>
            <a:pathLst>
              <a:path h="570676" w="570676">
                <a:moveTo>
                  <a:pt x="570676" y="570676"/>
                </a:moveTo>
                <a:lnTo>
                  <a:pt x="0" y="570676"/>
                </a:lnTo>
                <a:lnTo>
                  <a:pt x="0" y="0"/>
                </a:lnTo>
                <a:lnTo>
                  <a:pt x="570676" y="0"/>
                </a:lnTo>
                <a:lnTo>
                  <a:pt x="570676" y="5706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2132684" y="8968199"/>
            <a:ext cx="14308974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3677474" y="-480786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6205" y="1228457"/>
            <a:ext cx="3414262" cy="36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BY - 7. BITCORE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7865" y="3189981"/>
            <a:ext cx="5929367" cy="2038889"/>
            <a:chOff x="0" y="0"/>
            <a:chExt cx="1746349" cy="6005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49" cy="600505"/>
            </a:xfrm>
            <a:custGeom>
              <a:avLst/>
              <a:gdLst/>
              <a:ahLst/>
              <a:cxnLst/>
              <a:rect r="r" b="b" t="t" l="l"/>
              <a:pathLst>
                <a:path h="600505" w="1746349">
                  <a:moveTo>
                    <a:pt x="26114" y="0"/>
                  </a:moveTo>
                  <a:lnTo>
                    <a:pt x="1720236" y="0"/>
                  </a:lnTo>
                  <a:cubicBezTo>
                    <a:pt x="1734658" y="0"/>
                    <a:pt x="1746349" y="11692"/>
                    <a:pt x="1746349" y="26114"/>
                  </a:cubicBezTo>
                  <a:lnTo>
                    <a:pt x="1746349" y="574391"/>
                  </a:lnTo>
                  <a:cubicBezTo>
                    <a:pt x="1746349" y="588813"/>
                    <a:pt x="1734658" y="600505"/>
                    <a:pt x="1720236" y="600505"/>
                  </a:cubicBezTo>
                  <a:lnTo>
                    <a:pt x="26114" y="600505"/>
                  </a:lnTo>
                  <a:cubicBezTo>
                    <a:pt x="11692" y="600505"/>
                    <a:pt x="0" y="588813"/>
                    <a:pt x="0" y="574391"/>
                  </a:cubicBezTo>
                  <a:lnTo>
                    <a:pt x="0" y="26114"/>
                  </a:lnTo>
                  <a:cubicBezTo>
                    <a:pt x="0" y="11692"/>
                    <a:pt x="11692" y="0"/>
                    <a:pt x="261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6349" cy="638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05769" y="3189981"/>
            <a:ext cx="6095402" cy="2038889"/>
            <a:chOff x="0" y="0"/>
            <a:chExt cx="1795251" cy="6005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5251" cy="600505"/>
            </a:xfrm>
            <a:custGeom>
              <a:avLst/>
              <a:gdLst/>
              <a:ahLst/>
              <a:cxnLst/>
              <a:rect r="r" b="b" t="t" l="l"/>
              <a:pathLst>
                <a:path h="600505" w="1795251">
                  <a:moveTo>
                    <a:pt x="25402" y="0"/>
                  </a:moveTo>
                  <a:lnTo>
                    <a:pt x="1769848" y="0"/>
                  </a:lnTo>
                  <a:cubicBezTo>
                    <a:pt x="1783878" y="0"/>
                    <a:pt x="1795251" y="11373"/>
                    <a:pt x="1795251" y="25402"/>
                  </a:cubicBezTo>
                  <a:lnTo>
                    <a:pt x="1795251" y="575102"/>
                  </a:lnTo>
                  <a:cubicBezTo>
                    <a:pt x="1795251" y="589132"/>
                    <a:pt x="1783878" y="600505"/>
                    <a:pt x="1769848" y="600505"/>
                  </a:cubicBezTo>
                  <a:lnTo>
                    <a:pt x="25402" y="600505"/>
                  </a:lnTo>
                  <a:cubicBezTo>
                    <a:pt x="18665" y="600505"/>
                    <a:pt x="12204" y="597828"/>
                    <a:pt x="7440" y="593065"/>
                  </a:cubicBezTo>
                  <a:cubicBezTo>
                    <a:pt x="2676" y="588301"/>
                    <a:pt x="0" y="581839"/>
                    <a:pt x="0" y="575102"/>
                  </a:cubicBezTo>
                  <a:lnTo>
                    <a:pt x="0" y="25402"/>
                  </a:lnTo>
                  <a:cubicBezTo>
                    <a:pt x="0" y="11373"/>
                    <a:pt x="11373" y="0"/>
                    <a:pt x="254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5251" cy="638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10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111573">
            <a:off x="16385901" y="5088337"/>
            <a:ext cx="3804198" cy="3656785"/>
          </a:xfrm>
          <a:custGeom>
            <a:avLst/>
            <a:gdLst/>
            <a:ahLst/>
            <a:cxnLst/>
            <a:rect r="r" b="b" t="t" l="l"/>
            <a:pathLst>
              <a:path h="3656785" w="3804198">
                <a:moveTo>
                  <a:pt x="0" y="0"/>
                </a:moveTo>
                <a:lnTo>
                  <a:pt x="3804198" y="0"/>
                </a:lnTo>
                <a:lnTo>
                  <a:pt x="3804198" y="3656785"/>
                </a:lnTo>
                <a:lnTo>
                  <a:pt x="0" y="365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66716">
            <a:off x="-3006447" y="-1347583"/>
            <a:ext cx="4663395" cy="5502532"/>
          </a:xfrm>
          <a:custGeom>
            <a:avLst/>
            <a:gdLst/>
            <a:ahLst/>
            <a:cxnLst/>
            <a:rect r="r" b="b" t="t" l="l"/>
            <a:pathLst>
              <a:path h="5502532" w="4663395">
                <a:moveTo>
                  <a:pt x="0" y="0"/>
                </a:moveTo>
                <a:lnTo>
                  <a:pt x="4663396" y="0"/>
                </a:lnTo>
                <a:lnTo>
                  <a:pt x="4663396" y="5502532"/>
                </a:lnTo>
                <a:lnTo>
                  <a:pt x="0" y="550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72621" y="-1949474"/>
            <a:ext cx="5928357" cy="5239186"/>
          </a:xfrm>
          <a:custGeom>
            <a:avLst/>
            <a:gdLst/>
            <a:ahLst/>
            <a:cxnLst/>
            <a:rect r="r" b="b" t="t" l="l"/>
            <a:pathLst>
              <a:path h="5239186" w="5928357">
                <a:moveTo>
                  <a:pt x="0" y="0"/>
                </a:moveTo>
                <a:lnTo>
                  <a:pt x="5928357" y="0"/>
                </a:lnTo>
                <a:lnTo>
                  <a:pt x="5928357" y="5239186"/>
                </a:lnTo>
                <a:lnTo>
                  <a:pt x="0" y="523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34568" y="1133475"/>
            <a:ext cx="12422078" cy="110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TECHNOLOGY STACK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17661" y="3539071"/>
            <a:ext cx="5058502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FRONTEND &amp; 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1079" y="3539071"/>
            <a:ext cx="5880092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MACHINE LEARNING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22151" y="6756383"/>
            <a:ext cx="4204795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SEBASTIAN BENNET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7661" y="4022005"/>
            <a:ext cx="5519570" cy="109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HTML,CSS,JS for the web interface and</a:t>
            </a:r>
          </a:p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Django</a:t>
            </a: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 for scalable and secure operations</a:t>
            </a:r>
          </a:p>
          <a:p>
            <a:pPr algn="l">
              <a:lnSpc>
                <a:spcPts val="294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721079" y="4063324"/>
            <a:ext cx="5240114" cy="109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Python and Randon Forest Classifier for skin tone detection and shade recommendation. MediaPipe for TryOn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22151" y="7320889"/>
            <a:ext cx="5240114" cy="7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Write a short statement about the consumer's assessment of your product.</a:t>
            </a: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103999">
            <a:off x="-1591889" y="6176567"/>
            <a:ext cx="3183778" cy="3847465"/>
          </a:xfrm>
          <a:custGeom>
            <a:avLst/>
            <a:gdLst/>
            <a:ahLst/>
            <a:cxnLst/>
            <a:rect r="r" b="b" t="t" l="l"/>
            <a:pathLst>
              <a:path h="3847465" w="3183778">
                <a:moveTo>
                  <a:pt x="0" y="0"/>
                </a:moveTo>
                <a:lnTo>
                  <a:pt x="3183778" y="0"/>
                </a:lnTo>
                <a:lnTo>
                  <a:pt x="3183778" y="3847466"/>
                </a:lnTo>
                <a:lnTo>
                  <a:pt x="0" y="38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885712" y="2199488"/>
            <a:ext cx="5240114" cy="35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Technological Foundation of Lush Lips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007865" y="5552721"/>
            <a:ext cx="5929367" cy="2038889"/>
            <a:chOff x="0" y="0"/>
            <a:chExt cx="1746349" cy="6005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46349" cy="600505"/>
            </a:xfrm>
            <a:custGeom>
              <a:avLst/>
              <a:gdLst/>
              <a:ahLst/>
              <a:cxnLst/>
              <a:rect r="r" b="b" t="t" l="l"/>
              <a:pathLst>
                <a:path h="600505" w="1746349">
                  <a:moveTo>
                    <a:pt x="26114" y="0"/>
                  </a:moveTo>
                  <a:lnTo>
                    <a:pt x="1720236" y="0"/>
                  </a:lnTo>
                  <a:cubicBezTo>
                    <a:pt x="1734658" y="0"/>
                    <a:pt x="1746349" y="11692"/>
                    <a:pt x="1746349" y="26114"/>
                  </a:cubicBezTo>
                  <a:lnTo>
                    <a:pt x="1746349" y="574391"/>
                  </a:lnTo>
                  <a:cubicBezTo>
                    <a:pt x="1746349" y="588813"/>
                    <a:pt x="1734658" y="600505"/>
                    <a:pt x="1720236" y="600505"/>
                  </a:cubicBezTo>
                  <a:lnTo>
                    <a:pt x="26114" y="600505"/>
                  </a:lnTo>
                  <a:cubicBezTo>
                    <a:pt x="11692" y="600505"/>
                    <a:pt x="0" y="588813"/>
                    <a:pt x="0" y="574391"/>
                  </a:cubicBezTo>
                  <a:lnTo>
                    <a:pt x="0" y="26114"/>
                  </a:lnTo>
                  <a:cubicBezTo>
                    <a:pt x="0" y="11692"/>
                    <a:pt x="11692" y="0"/>
                    <a:pt x="261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46349" cy="638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05769" y="5552721"/>
            <a:ext cx="6095402" cy="2038889"/>
            <a:chOff x="0" y="0"/>
            <a:chExt cx="1795251" cy="6005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95251" cy="600505"/>
            </a:xfrm>
            <a:custGeom>
              <a:avLst/>
              <a:gdLst/>
              <a:ahLst/>
              <a:cxnLst/>
              <a:rect r="r" b="b" t="t" l="l"/>
              <a:pathLst>
                <a:path h="600505" w="1795251">
                  <a:moveTo>
                    <a:pt x="25402" y="0"/>
                  </a:moveTo>
                  <a:lnTo>
                    <a:pt x="1769848" y="0"/>
                  </a:lnTo>
                  <a:cubicBezTo>
                    <a:pt x="1783878" y="0"/>
                    <a:pt x="1795251" y="11373"/>
                    <a:pt x="1795251" y="25402"/>
                  </a:cubicBezTo>
                  <a:lnTo>
                    <a:pt x="1795251" y="575102"/>
                  </a:lnTo>
                  <a:cubicBezTo>
                    <a:pt x="1795251" y="589132"/>
                    <a:pt x="1783878" y="600505"/>
                    <a:pt x="1769848" y="600505"/>
                  </a:cubicBezTo>
                  <a:lnTo>
                    <a:pt x="25402" y="600505"/>
                  </a:lnTo>
                  <a:cubicBezTo>
                    <a:pt x="18665" y="600505"/>
                    <a:pt x="12204" y="597828"/>
                    <a:pt x="7440" y="593065"/>
                  </a:cubicBezTo>
                  <a:cubicBezTo>
                    <a:pt x="2676" y="588301"/>
                    <a:pt x="0" y="581839"/>
                    <a:pt x="0" y="575102"/>
                  </a:cubicBezTo>
                  <a:lnTo>
                    <a:pt x="0" y="25402"/>
                  </a:lnTo>
                  <a:cubicBezTo>
                    <a:pt x="0" y="11373"/>
                    <a:pt x="11373" y="0"/>
                    <a:pt x="254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95251" cy="638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417661" y="6021220"/>
            <a:ext cx="4204795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DATABASE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23428" y="6021220"/>
            <a:ext cx="4204795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661" y="6604404"/>
            <a:ext cx="5240114" cy="7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SQLite for customer data storage and AI training datasets.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23428" y="6604404"/>
            <a:ext cx="5240114" cy="7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Real-time AR implementation via OpenCV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7033" y="4478203"/>
            <a:ext cx="162270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70609" y="4336826"/>
            <a:ext cx="273048" cy="2730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42804" y="4336826"/>
            <a:ext cx="273048" cy="2730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15000" y="4336826"/>
            <a:ext cx="273048" cy="27304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87195" y="4336826"/>
            <a:ext cx="273048" cy="27304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57461" y="4336826"/>
            <a:ext cx="273048" cy="27304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11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321089" y="-5330714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-2827606" y="-2356840"/>
            <a:ext cx="5994890" cy="5762588"/>
          </a:xfrm>
          <a:custGeom>
            <a:avLst/>
            <a:gdLst/>
            <a:ahLst/>
            <a:cxnLst/>
            <a:rect r="r" b="b" t="t" l="l"/>
            <a:pathLst>
              <a:path h="5762588" w="5994890">
                <a:moveTo>
                  <a:pt x="0" y="0"/>
                </a:moveTo>
                <a:lnTo>
                  <a:pt x="5994890" y="0"/>
                </a:lnTo>
                <a:lnTo>
                  <a:pt x="5994890" y="5762588"/>
                </a:lnTo>
                <a:lnTo>
                  <a:pt x="0" y="576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75523" y="1133475"/>
            <a:ext cx="14763488" cy="110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DEVELOPMENT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193777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73091" y="5193777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00895" y="5193777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45286" y="5193777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15552" y="5193777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8531" y="6413275"/>
            <a:ext cx="2553984" cy="15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Researching market gaps and identifying key customer pain points.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35569" y="6413275"/>
            <a:ext cx="2687519" cy="186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Designing the UI/UX for a smooth virtual try-on and shopping experience.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07764" y="6413275"/>
            <a:ext cx="2687519" cy="15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Training the ML model using labeled datasets of skin tones and lipstick shades.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07837" y="6413275"/>
            <a:ext cx="3231764" cy="124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Building the web app backend and integrating AI algorithms.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01717" y="6413275"/>
            <a:ext cx="2657583" cy="15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Testing extensively to ensure accuracy in shade recommendation.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00341" y="2329364"/>
            <a:ext cx="5240114" cy="35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Technological Foundation of Lush Lips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12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260076" y="3899968"/>
            <a:ext cx="4458119" cy="4531760"/>
          </a:xfrm>
          <a:custGeom>
            <a:avLst/>
            <a:gdLst/>
            <a:ahLst/>
            <a:cxnLst/>
            <a:rect r="r" b="b" t="t" l="l"/>
            <a:pathLst>
              <a:path h="4531760" w="4458119">
                <a:moveTo>
                  <a:pt x="0" y="0"/>
                </a:moveTo>
                <a:lnTo>
                  <a:pt x="4458120" y="0"/>
                </a:lnTo>
                <a:lnTo>
                  <a:pt x="4458120" y="4531761"/>
                </a:lnTo>
                <a:lnTo>
                  <a:pt x="0" y="4531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1903">
            <a:off x="-5255302" y="-3909666"/>
            <a:ext cx="8340155" cy="7287210"/>
          </a:xfrm>
          <a:custGeom>
            <a:avLst/>
            <a:gdLst/>
            <a:ahLst/>
            <a:cxnLst/>
            <a:rect r="r" b="b" t="t" l="l"/>
            <a:pathLst>
              <a:path h="7287210" w="8340155">
                <a:moveTo>
                  <a:pt x="0" y="0"/>
                </a:moveTo>
                <a:lnTo>
                  <a:pt x="8340155" y="0"/>
                </a:lnTo>
                <a:lnTo>
                  <a:pt x="8340155" y="7287210"/>
                </a:lnTo>
                <a:lnTo>
                  <a:pt x="0" y="728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9380" y="2783480"/>
            <a:ext cx="13215879" cy="5648249"/>
            <a:chOff x="0" y="0"/>
            <a:chExt cx="2098657" cy="8969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657" cy="896931"/>
            </a:xfrm>
            <a:custGeom>
              <a:avLst/>
              <a:gdLst/>
              <a:ahLst/>
              <a:cxnLst/>
              <a:rect r="r" b="b" t="t" l="l"/>
              <a:pathLst>
                <a:path h="896931" w="2098657">
                  <a:moveTo>
                    <a:pt x="13474" y="0"/>
                  </a:moveTo>
                  <a:lnTo>
                    <a:pt x="2085184" y="0"/>
                  </a:lnTo>
                  <a:cubicBezTo>
                    <a:pt x="2092625" y="0"/>
                    <a:pt x="2098657" y="6032"/>
                    <a:pt x="2098657" y="13474"/>
                  </a:cubicBezTo>
                  <a:lnTo>
                    <a:pt x="2098657" y="883458"/>
                  </a:lnTo>
                  <a:cubicBezTo>
                    <a:pt x="2098657" y="887031"/>
                    <a:pt x="2097237" y="890458"/>
                    <a:pt x="2094711" y="892985"/>
                  </a:cubicBezTo>
                  <a:cubicBezTo>
                    <a:pt x="2092184" y="895512"/>
                    <a:pt x="2088757" y="896931"/>
                    <a:pt x="2085184" y="896931"/>
                  </a:cubicBezTo>
                  <a:lnTo>
                    <a:pt x="13474" y="896931"/>
                  </a:lnTo>
                  <a:cubicBezTo>
                    <a:pt x="6032" y="896931"/>
                    <a:pt x="0" y="890899"/>
                    <a:pt x="0" y="883458"/>
                  </a:cubicBezTo>
                  <a:lnTo>
                    <a:pt x="0" y="13474"/>
                  </a:lnTo>
                  <a:cubicBezTo>
                    <a:pt x="0" y="6032"/>
                    <a:pt x="6032" y="0"/>
                    <a:pt x="1347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420" r="0" b="-114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14468" y="656215"/>
            <a:ext cx="11745608" cy="130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2"/>
              </a:lnSpc>
              <a:spcBef>
                <a:spcPct val="0"/>
              </a:spcBef>
            </a:pPr>
            <a:r>
              <a:rPr lang="en-US" b="true" sz="945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PROJECT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7262" y="1924620"/>
            <a:ext cx="5240114" cy="35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</a:pPr>
            <a:r>
              <a:rPr lang="en-US" sz="2105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See LUSHLIPS in Action - LIVE DEMO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59980"/>
            <a:ext cx="7782263" cy="3381043"/>
            <a:chOff x="0" y="0"/>
            <a:chExt cx="1844246" cy="801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7037" y="4659980"/>
            <a:ext cx="7782263" cy="3381043"/>
            <a:chOff x="0" y="0"/>
            <a:chExt cx="1844246" cy="801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28700" y="3867406"/>
            <a:ext cx="383198" cy="383198"/>
          </a:xfrm>
          <a:custGeom>
            <a:avLst/>
            <a:gdLst/>
            <a:ahLst/>
            <a:cxnLst/>
            <a:rect r="r" b="b" t="t" l="l"/>
            <a:pathLst>
              <a:path h="383198" w="383198">
                <a:moveTo>
                  <a:pt x="383198" y="383199"/>
                </a:moveTo>
                <a:lnTo>
                  <a:pt x="0" y="383199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9477037" y="3867406"/>
            <a:ext cx="383198" cy="383198"/>
          </a:xfrm>
          <a:custGeom>
            <a:avLst/>
            <a:gdLst/>
            <a:ahLst/>
            <a:cxnLst/>
            <a:rect r="r" b="b" t="t" l="l"/>
            <a:pathLst>
              <a:path h="383198" w="383198">
                <a:moveTo>
                  <a:pt x="383198" y="383199"/>
                </a:moveTo>
                <a:lnTo>
                  <a:pt x="0" y="383199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13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2463809">
            <a:off x="-3121799" y="-1417961"/>
            <a:ext cx="6243599" cy="5455344"/>
          </a:xfrm>
          <a:custGeom>
            <a:avLst/>
            <a:gdLst/>
            <a:ahLst/>
            <a:cxnLst/>
            <a:rect r="r" b="b" t="t" l="l"/>
            <a:pathLst>
              <a:path h="5455344" w="6243599">
                <a:moveTo>
                  <a:pt x="0" y="0"/>
                </a:moveTo>
                <a:lnTo>
                  <a:pt x="6243598" y="0"/>
                </a:lnTo>
                <a:lnTo>
                  <a:pt x="6243598" y="5455344"/>
                </a:lnTo>
                <a:lnTo>
                  <a:pt x="0" y="545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14210" y="-934110"/>
            <a:ext cx="6748334" cy="4487642"/>
          </a:xfrm>
          <a:custGeom>
            <a:avLst/>
            <a:gdLst/>
            <a:ahLst/>
            <a:cxnLst/>
            <a:rect r="r" b="b" t="t" l="l"/>
            <a:pathLst>
              <a:path h="4487642" w="6748334">
                <a:moveTo>
                  <a:pt x="0" y="0"/>
                </a:moveTo>
                <a:lnTo>
                  <a:pt x="6748334" y="0"/>
                </a:lnTo>
                <a:lnTo>
                  <a:pt x="6748334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818508">
            <a:off x="8321921" y="-810765"/>
            <a:ext cx="2310231" cy="2220710"/>
          </a:xfrm>
          <a:custGeom>
            <a:avLst/>
            <a:gdLst/>
            <a:ahLst/>
            <a:cxnLst/>
            <a:rect r="r" b="b" t="t" l="l"/>
            <a:pathLst>
              <a:path h="2220710" w="2310231">
                <a:moveTo>
                  <a:pt x="0" y="0"/>
                </a:moveTo>
                <a:lnTo>
                  <a:pt x="2310232" y="0"/>
                </a:lnTo>
                <a:lnTo>
                  <a:pt x="2310232" y="2220710"/>
                </a:lnTo>
                <a:lnTo>
                  <a:pt x="0" y="2220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37003" y="1797771"/>
            <a:ext cx="13723073" cy="110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IMPACT AND BENEFITS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3643" y="4787020"/>
            <a:ext cx="7607320" cy="359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Revolutionizes how people shop for lipstick by providing personalized, AI-driven recommendations.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Makes ethical and cruelty-free beauty choices accessible to a wider audience.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Promotes sustainable practices with eco-friendly packaging, reducing waste.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Helps set an industry standard for environmentally conscious production.</a:t>
            </a:r>
          </a:p>
          <a:p>
            <a:pPr algn="l">
              <a:lnSpc>
                <a:spcPts val="315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582569" y="4787020"/>
            <a:ext cx="7539945" cy="359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Seamless and interactive virtual try-on experience.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Confidence in shade selection with skin-tone-based recommendations.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Access to safe, vegan, and cruelty-free products.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Drives awareness about harmful ingredients in traditional products.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  <a:r>
              <a:rPr lang="en-US" sz="22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Encourages a broader shift toward ethical and sustainable consumption.</a:t>
            </a:r>
          </a:p>
          <a:p>
            <a:pPr algn="l" marL="486486" indent="-243243" lvl="1">
              <a:lnSpc>
                <a:spcPts val="3154"/>
              </a:lnSpc>
              <a:buFont typeface="Arial"/>
              <a:buChar char="•"/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33844" y="3873435"/>
            <a:ext cx="2509105" cy="51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2"/>
              </a:lnSpc>
              <a:spcBef>
                <a:spcPct val="0"/>
              </a:spcBef>
            </a:pPr>
            <a:r>
              <a:rPr lang="en-US" b="true" sz="3794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2181" y="3873435"/>
            <a:ext cx="2509105" cy="51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2"/>
              </a:lnSpc>
              <a:spcBef>
                <a:spcPct val="0"/>
              </a:spcBef>
            </a:pPr>
            <a:r>
              <a:rPr lang="en-US" b="true" sz="3794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BENEFITS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3915" y="1757746"/>
            <a:ext cx="6568761" cy="6750267"/>
            <a:chOff x="0" y="0"/>
            <a:chExt cx="1850258" cy="19013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258" cy="1901383"/>
            </a:xfrm>
            <a:custGeom>
              <a:avLst/>
              <a:gdLst/>
              <a:ahLst/>
              <a:cxnLst/>
              <a:rect r="r" b="b" t="t" l="l"/>
              <a:pathLst>
                <a:path h="1901383" w="1850258">
                  <a:moveTo>
                    <a:pt x="23572" y="0"/>
                  </a:moveTo>
                  <a:lnTo>
                    <a:pt x="1826686" y="0"/>
                  </a:lnTo>
                  <a:cubicBezTo>
                    <a:pt x="1832937" y="0"/>
                    <a:pt x="1838933" y="2483"/>
                    <a:pt x="1843354" y="6904"/>
                  </a:cubicBezTo>
                  <a:cubicBezTo>
                    <a:pt x="1847774" y="11325"/>
                    <a:pt x="1850258" y="17320"/>
                    <a:pt x="1850258" y="23572"/>
                  </a:cubicBezTo>
                  <a:lnTo>
                    <a:pt x="1850258" y="1877811"/>
                  </a:lnTo>
                  <a:cubicBezTo>
                    <a:pt x="1850258" y="1890830"/>
                    <a:pt x="1839704" y="1901383"/>
                    <a:pt x="1826686" y="1901383"/>
                  </a:cubicBezTo>
                  <a:lnTo>
                    <a:pt x="23572" y="1901383"/>
                  </a:lnTo>
                  <a:cubicBezTo>
                    <a:pt x="10554" y="1901383"/>
                    <a:pt x="0" y="1890830"/>
                    <a:pt x="0" y="1877811"/>
                  </a:cubicBezTo>
                  <a:lnTo>
                    <a:pt x="0" y="23572"/>
                  </a:lnTo>
                  <a:cubicBezTo>
                    <a:pt x="0" y="10554"/>
                    <a:pt x="10554" y="0"/>
                    <a:pt x="235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50258" cy="1939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14</a:t>
            </a:r>
          </a:p>
        </p:txBody>
      </p:sp>
      <p:sp>
        <p:nvSpPr>
          <p:cNvPr name="AutoShape 6" id="6"/>
          <p:cNvSpPr/>
          <p:nvPr/>
        </p:nvSpPr>
        <p:spPr>
          <a:xfrm>
            <a:off x="1778330" y="8968199"/>
            <a:ext cx="7753517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341028">
            <a:off x="-3650188" y="-1420566"/>
            <a:ext cx="6748334" cy="4487642"/>
          </a:xfrm>
          <a:custGeom>
            <a:avLst/>
            <a:gdLst/>
            <a:ahLst/>
            <a:cxnLst/>
            <a:rect r="r" b="b" t="t" l="l"/>
            <a:pathLst>
              <a:path h="4487642" w="6748334">
                <a:moveTo>
                  <a:pt x="0" y="0"/>
                </a:moveTo>
                <a:lnTo>
                  <a:pt x="6748333" y="0"/>
                </a:lnTo>
                <a:lnTo>
                  <a:pt x="6748333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97429" y="570024"/>
            <a:ext cx="4206351" cy="3675299"/>
          </a:xfrm>
          <a:custGeom>
            <a:avLst/>
            <a:gdLst/>
            <a:ahLst/>
            <a:cxnLst/>
            <a:rect r="r" b="b" t="t" l="l"/>
            <a:pathLst>
              <a:path h="3675299" w="4206351">
                <a:moveTo>
                  <a:pt x="0" y="0"/>
                </a:moveTo>
                <a:lnTo>
                  <a:pt x="4206350" y="0"/>
                </a:lnTo>
                <a:lnTo>
                  <a:pt x="4206350" y="3675299"/>
                </a:lnTo>
                <a:lnTo>
                  <a:pt x="0" y="3675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12535">
            <a:off x="17165087" y="4631619"/>
            <a:ext cx="3017206" cy="2006442"/>
          </a:xfrm>
          <a:custGeom>
            <a:avLst/>
            <a:gdLst/>
            <a:ahLst/>
            <a:cxnLst/>
            <a:rect r="r" b="b" t="t" l="l"/>
            <a:pathLst>
              <a:path h="2006442" w="3017206">
                <a:moveTo>
                  <a:pt x="0" y="0"/>
                </a:moveTo>
                <a:lnTo>
                  <a:pt x="3017206" y="0"/>
                </a:lnTo>
                <a:lnTo>
                  <a:pt x="3017206" y="2006442"/>
                </a:lnTo>
                <a:lnTo>
                  <a:pt x="0" y="200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1006" y="5300816"/>
            <a:ext cx="8862483" cy="11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1"/>
              </a:lnSpc>
              <a:spcBef>
                <a:spcPct val="0"/>
              </a:spcBef>
            </a:pPr>
            <a:r>
              <a:rPr lang="en-US" b="true" sz="853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9338" y="3905830"/>
            <a:ext cx="6560767" cy="130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FUTURE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338" y="6717697"/>
            <a:ext cx="5240114" cy="35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Expanding the Vision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2569" y="2544343"/>
            <a:ext cx="6129940" cy="529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7544" indent="-365848" lvl="2">
              <a:lnSpc>
                <a:spcPts val="3558"/>
              </a:lnSpc>
              <a:buFont typeface="Arial"/>
              <a:buChar char="⚬"/>
            </a:pPr>
            <a:r>
              <a:rPr lang="en-US" sz="254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Expanding the lipstick shade range with localized color preferences.</a:t>
            </a:r>
          </a:p>
          <a:p>
            <a:pPr algn="l" marL="1097544" indent="-365848" lvl="2">
              <a:lnSpc>
                <a:spcPts val="3558"/>
              </a:lnSpc>
              <a:buFont typeface="Arial"/>
              <a:buChar char="⚬"/>
            </a:pPr>
            <a:r>
              <a:rPr lang="en-US" sz="254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Incorporating AR filters on social media platforms.</a:t>
            </a:r>
          </a:p>
          <a:p>
            <a:pPr algn="l" marL="1097544" indent="-365848" lvl="2">
              <a:lnSpc>
                <a:spcPts val="3558"/>
              </a:lnSpc>
              <a:buFont typeface="Arial"/>
              <a:buChar char="⚬"/>
            </a:pPr>
            <a:r>
              <a:rPr lang="en-US" sz="254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Rolling out global shipping with AI-driven localized recommendations.</a:t>
            </a:r>
          </a:p>
          <a:p>
            <a:pPr algn="l" marL="1097544" indent="-365848" lvl="2">
              <a:lnSpc>
                <a:spcPts val="3558"/>
              </a:lnSpc>
              <a:buFont typeface="Arial"/>
              <a:buChar char="⚬"/>
            </a:pPr>
            <a:r>
              <a:rPr lang="en-US" sz="254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Developing partnerships with eco-friendly beauty influencers and content creators.</a:t>
            </a:r>
          </a:p>
          <a:p>
            <a:pPr algn="l">
              <a:lnSpc>
                <a:spcPts val="3558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532404" y="1371638"/>
            <a:ext cx="1220330" cy="12203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785" y="0"/>
                  </a:moveTo>
                  <a:lnTo>
                    <a:pt x="743015" y="0"/>
                  </a:lnTo>
                  <a:cubicBezTo>
                    <a:pt x="761523" y="0"/>
                    <a:pt x="779273" y="7352"/>
                    <a:pt x="792360" y="20440"/>
                  </a:cubicBezTo>
                  <a:cubicBezTo>
                    <a:pt x="805448" y="33527"/>
                    <a:pt x="812800" y="51277"/>
                    <a:pt x="812800" y="69785"/>
                  </a:cubicBezTo>
                  <a:lnTo>
                    <a:pt x="812800" y="743015"/>
                  </a:lnTo>
                  <a:cubicBezTo>
                    <a:pt x="812800" y="761523"/>
                    <a:pt x="805448" y="779273"/>
                    <a:pt x="792360" y="792360"/>
                  </a:cubicBezTo>
                  <a:cubicBezTo>
                    <a:pt x="779273" y="805448"/>
                    <a:pt x="761523" y="812800"/>
                    <a:pt x="743015" y="812800"/>
                  </a:cubicBezTo>
                  <a:lnTo>
                    <a:pt x="69785" y="812800"/>
                  </a:lnTo>
                  <a:cubicBezTo>
                    <a:pt x="51277" y="812800"/>
                    <a:pt x="33527" y="805448"/>
                    <a:pt x="20440" y="792360"/>
                  </a:cubicBezTo>
                  <a:cubicBezTo>
                    <a:pt x="7352" y="779273"/>
                    <a:pt x="0" y="761523"/>
                    <a:pt x="0" y="743015"/>
                  </a:cubicBezTo>
                  <a:lnTo>
                    <a:pt x="0" y="69785"/>
                  </a:lnTo>
                  <a:cubicBezTo>
                    <a:pt x="0" y="51277"/>
                    <a:pt x="7352" y="33527"/>
                    <a:pt x="20440" y="20440"/>
                  </a:cubicBezTo>
                  <a:cubicBezTo>
                    <a:pt x="33527" y="7352"/>
                    <a:pt x="51277" y="0"/>
                    <a:pt x="69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9958835" y="1774263"/>
            <a:ext cx="415080" cy="415080"/>
          </a:xfrm>
          <a:custGeom>
            <a:avLst/>
            <a:gdLst/>
            <a:ahLst/>
            <a:cxnLst/>
            <a:rect r="r" b="b" t="t" l="l"/>
            <a:pathLst>
              <a:path h="415080" w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5727" y="2402796"/>
            <a:ext cx="10039724" cy="110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8"/>
              </a:lnSpc>
              <a:spcBef>
                <a:spcPct val="0"/>
              </a:spcBef>
            </a:pPr>
            <a:r>
              <a:rPr lang="en-US" b="true" sz="788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05858" y="2082912"/>
            <a:ext cx="6425386" cy="6039954"/>
            <a:chOff x="0" y="0"/>
            <a:chExt cx="8567181" cy="805327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4057" t="0" r="22113" b="0"/>
            <a:stretch>
              <a:fillRect/>
            </a:stretch>
          </p:blipFill>
          <p:spPr>
            <a:xfrm flipH="false" flipV="false">
              <a:off x="0" y="0"/>
              <a:ext cx="8567181" cy="805327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303233" y="2680490"/>
            <a:ext cx="1220330" cy="1220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785" y="0"/>
                  </a:moveTo>
                  <a:lnTo>
                    <a:pt x="743015" y="0"/>
                  </a:lnTo>
                  <a:cubicBezTo>
                    <a:pt x="761523" y="0"/>
                    <a:pt x="779273" y="7352"/>
                    <a:pt x="792360" y="20440"/>
                  </a:cubicBezTo>
                  <a:cubicBezTo>
                    <a:pt x="805448" y="33527"/>
                    <a:pt x="812800" y="51277"/>
                    <a:pt x="812800" y="69785"/>
                  </a:cubicBezTo>
                  <a:lnTo>
                    <a:pt x="812800" y="743015"/>
                  </a:lnTo>
                  <a:cubicBezTo>
                    <a:pt x="812800" y="761523"/>
                    <a:pt x="805448" y="779273"/>
                    <a:pt x="792360" y="792360"/>
                  </a:cubicBezTo>
                  <a:cubicBezTo>
                    <a:pt x="779273" y="805448"/>
                    <a:pt x="761523" y="812800"/>
                    <a:pt x="743015" y="812800"/>
                  </a:cubicBezTo>
                  <a:lnTo>
                    <a:pt x="69785" y="812800"/>
                  </a:lnTo>
                  <a:cubicBezTo>
                    <a:pt x="51277" y="812800"/>
                    <a:pt x="33527" y="805448"/>
                    <a:pt x="20440" y="792360"/>
                  </a:cubicBezTo>
                  <a:cubicBezTo>
                    <a:pt x="7352" y="779273"/>
                    <a:pt x="0" y="761523"/>
                    <a:pt x="0" y="743015"/>
                  </a:cubicBezTo>
                  <a:lnTo>
                    <a:pt x="0" y="69785"/>
                  </a:lnTo>
                  <a:cubicBezTo>
                    <a:pt x="0" y="51277"/>
                    <a:pt x="7352" y="33527"/>
                    <a:pt x="20440" y="20440"/>
                  </a:cubicBezTo>
                  <a:cubicBezTo>
                    <a:pt x="33527" y="7352"/>
                    <a:pt x="51277" y="0"/>
                    <a:pt x="69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705858" y="3083115"/>
            <a:ext cx="415080" cy="415080"/>
          </a:xfrm>
          <a:custGeom>
            <a:avLst/>
            <a:gdLst/>
            <a:ahLst/>
            <a:cxnLst/>
            <a:rect r="r" b="b" t="t" l="l"/>
            <a:pathLst>
              <a:path h="415080" w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836592" y="-3827567"/>
            <a:ext cx="5076805" cy="6135112"/>
          </a:xfrm>
          <a:custGeom>
            <a:avLst/>
            <a:gdLst/>
            <a:ahLst/>
            <a:cxnLst/>
            <a:rect r="r" b="b" t="t" l="l"/>
            <a:pathLst>
              <a:path h="6135112" w="5076805">
                <a:moveTo>
                  <a:pt x="0" y="0"/>
                </a:moveTo>
                <a:lnTo>
                  <a:pt x="5076806" y="0"/>
                </a:lnTo>
                <a:lnTo>
                  <a:pt x="5076806" y="6135113"/>
                </a:lnTo>
                <a:lnTo>
                  <a:pt x="0" y="613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44678">
            <a:off x="-2311909" y="-2464242"/>
            <a:ext cx="4623819" cy="4040062"/>
          </a:xfrm>
          <a:custGeom>
            <a:avLst/>
            <a:gdLst/>
            <a:ahLst/>
            <a:cxnLst/>
            <a:rect r="r" b="b" t="t" l="l"/>
            <a:pathLst>
              <a:path h="4040062" w="4623819">
                <a:moveTo>
                  <a:pt x="0" y="0"/>
                </a:moveTo>
                <a:lnTo>
                  <a:pt x="4623818" y="0"/>
                </a:lnTo>
                <a:lnTo>
                  <a:pt x="4623818" y="4040062"/>
                </a:lnTo>
                <a:lnTo>
                  <a:pt x="0" y="404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6382" y="4225176"/>
            <a:ext cx="7507442" cy="436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3"/>
              </a:lnSpc>
            </a:pPr>
            <a:r>
              <a:rPr lang="en-US" sz="247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Lush Lips is more than a beauty platform—it's a revolution that combines the power of AI with ethical and sustainable practices to transform how people shop for lipsticks.</a:t>
            </a:r>
          </a:p>
          <a:p>
            <a:pPr algn="l">
              <a:lnSpc>
                <a:spcPts val="3463"/>
              </a:lnSpc>
            </a:pPr>
          </a:p>
          <a:p>
            <a:pPr algn="l">
              <a:lnSpc>
                <a:spcPts val="3463"/>
              </a:lnSpc>
            </a:pPr>
            <a:r>
              <a:rPr lang="en-US" sz="247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By addressing real consumer challenges and introducing innovation through AI-powered virtual try-ons, personalized recommendations, and eco-friendly products, we are setting a new standard in the beauty industry.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382" y="3535184"/>
            <a:ext cx="8007618" cy="36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4"/>
              </a:lnSpc>
            </a:pPr>
            <a:r>
              <a:rPr lang="en-US" sz="2298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Why Lush Lips?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10028" y="1028700"/>
            <a:ext cx="3549272" cy="727975"/>
            <a:chOff x="0" y="0"/>
            <a:chExt cx="1098585" cy="225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585" cy="225326"/>
            </a:xfrm>
            <a:custGeom>
              <a:avLst/>
              <a:gdLst/>
              <a:ahLst/>
              <a:cxnLst/>
              <a:rect r="r" b="b" t="t" l="l"/>
              <a:pathLst>
                <a:path h="225326" w="1098585">
                  <a:moveTo>
                    <a:pt x="100338" y="0"/>
                  </a:moveTo>
                  <a:lnTo>
                    <a:pt x="998246" y="0"/>
                  </a:lnTo>
                  <a:cubicBezTo>
                    <a:pt x="1024858" y="0"/>
                    <a:pt x="1050379" y="10571"/>
                    <a:pt x="1069196" y="29388"/>
                  </a:cubicBezTo>
                  <a:cubicBezTo>
                    <a:pt x="1088013" y="48206"/>
                    <a:pt x="1098585" y="73727"/>
                    <a:pt x="1098585" y="100338"/>
                  </a:cubicBezTo>
                  <a:lnTo>
                    <a:pt x="1098585" y="124987"/>
                  </a:lnTo>
                  <a:cubicBezTo>
                    <a:pt x="1098585" y="151599"/>
                    <a:pt x="1088013" y="177120"/>
                    <a:pt x="1069196" y="195937"/>
                  </a:cubicBezTo>
                  <a:cubicBezTo>
                    <a:pt x="1050379" y="214754"/>
                    <a:pt x="1024858" y="225326"/>
                    <a:pt x="998246" y="225326"/>
                  </a:cubicBezTo>
                  <a:lnTo>
                    <a:pt x="100338" y="225326"/>
                  </a:lnTo>
                  <a:cubicBezTo>
                    <a:pt x="73727" y="225326"/>
                    <a:pt x="48206" y="214754"/>
                    <a:pt x="29388" y="195937"/>
                  </a:cubicBezTo>
                  <a:cubicBezTo>
                    <a:pt x="10571" y="177120"/>
                    <a:pt x="0" y="151599"/>
                    <a:pt x="0" y="124987"/>
                  </a:cubicBezTo>
                  <a:lnTo>
                    <a:pt x="0" y="100338"/>
                  </a:lnTo>
                  <a:cubicBezTo>
                    <a:pt x="0" y="73727"/>
                    <a:pt x="10571" y="48206"/>
                    <a:pt x="29388" y="29388"/>
                  </a:cubicBezTo>
                  <a:cubicBezTo>
                    <a:pt x="48206" y="10571"/>
                    <a:pt x="73727" y="0"/>
                    <a:pt x="1003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985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026098"/>
            <a:ext cx="6950913" cy="1078855"/>
            <a:chOff x="0" y="0"/>
            <a:chExt cx="2067958" cy="320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7958" cy="320969"/>
            </a:xfrm>
            <a:custGeom>
              <a:avLst/>
              <a:gdLst/>
              <a:ahLst/>
              <a:cxnLst/>
              <a:rect r="r" b="b" t="t" l="l"/>
              <a:pathLst>
                <a:path h="320969" w="2067958">
                  <a:moveTo>
                    <a:pt x="22276" y="0"/>
                  </a:moveTo>
                  <a:lnTo>
                    <a:pt x="2045682" y="0"/>
                  </a:lnTo>
                  <a:cubicBezTo>
                    <a:pt x="2057985" y="0"/>
                    <a:pt x="2067958" y="9973"/>
                    <a:pt x="2067958" y="22276"/>
                  </a:cubicBezTo>
                  <a:lnTo>
                    <a:pt x="2067958" y="298693"/>
                  </a:lnTo>
                  <a:cubicBezTo>
                    <a:pt x="2067958" y="304601"/>
                    <a:pt x="2065611" y="310267"/>
                    <a:pt x="2061434" y="314444"/>
                  </a:cubicBezTo>
                  <a:cubicBezTo>
                    <a:pt x="2057256" y="318622"/>
                    <a:pt x="2051590" y="320969"/>
                    <a:pt x="2045682" y="320969"/>
                  </a:cubicBezTo>
                  <a:lnTo>
                    <a:pt x="22276" y="320969"/>
                  </a:lnTo>
                  <a:cubicBezTo>
                    <a:pt x="16368" y="320969"/>
                    <a:pt x="10702" y="318622"/>
                    <a:pt x="6524" y="314444"/>
                  </a:cubicBezTo>
                  <a:cubicBezTo>
                    <a:pt x="2347" y="310267"/>
                    <a:pt x="0" y="304601"/>
                    <a:pt x="0" y="298693"/>
                  </a:cubicBezTo>
                  <a:lnTo>
                    <a:pt x="0" y="22276"/>
                  </a:lnTo>
                  <a:cubicBezTo>
                    <a:pt x="0" y="16368"/>
                    <a:pt x="2347" y="10702"/>
                    <a:pt x="6524" y="6524"/>
                  </a:cubicBezTo>
                  <a:cubicBezTo>
                    <a:pt x="10702" y="2347"/>
                    <a:pt x="16368" y="0"/>
                    <a:pt x="222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7958" cy="359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028700" y="1024342"/>
            <a:ext cx="570676" cy="570676"/>
          </a:xfrm>
          <a:custGeom>
            <a:avLst/>
            <a:gdLst/>
            <a:ahLst/>
            <a:cxnLst/>
            <a:rect r="r" b="b" t="t" l="l"/>
            <a:pathLst>
              <a:path h="570676" w="570676">
                <a:moveTo>
                  <a:pt x="570676" y="570676"/>
                </a:moveTo>
                <a:lnTo>
                  <a:pt x="0" y="570676"/>
                </a:lnTo>
                <a:lnTo>
                  <a:pt x="0" y="0"/>
                </a:lnTo>
                <a:lnTo>
                  <a:pt x="570676" y="0"/>
                </a:lnTo>
                <a:lnTo>
                  <a:pt x="570676" y="5706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775416" y="175667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57507" y="0"/>
            <a:ext cx="3932146" cy="4002184"/>
          </a:xfrm>
          <a:custGeom>
            <a:avLst/>
            <a:gdLst/>
            <a:ahLst/>
            <a:cxnLst/>
            <a:rect r="r" b="b" t="t" l="l"/>
            <a:pathLst>
              <a:path h="4002184" w="3932146">
                <a:moveTo>
                  <a:pt x="0" y="0"/>
                </a:moveTo>
                <a:lnTo>
                  <a:pt x="3932146" y="0"/>
                </a:lnTo>
                <a:lnTo>
                  <a:pt x="3932146" y="4002184"/>
                </a:lnTo>
                <a:lnTo>
                  <a:pt x="0" y="400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289738"/>
            <a:ext cx="9841876" cy="284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18"/>
              </a:lnSpc>
              <a:spcBef>
                <a:spcPct val="0"/>
              </a:spcBef>
            </a:pPr>
            <a:r>
              <a:rPr lang="en-US" b="true" sz="10394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WORKING WITH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038" y="4357256"/>
            <a:ext cx="6543468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7"/>
              </a:lnSpc>
              <a:spcBef>
                <a:spcPct val="0"/>
              </a:spcBef>
            </a:pPr>
            <a:r>
              <a:rPr lang="en-US" sz="3610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WE GREATLY ANTICIPATE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77533" y="1228457"/>
            <a:ext cx="3414262" cy="36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BY - 7. BITCORE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5963683"/>
            <a:ext cx="7615688" cy="13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Join the movement toward smarter, ethical beauty solutions.</a:t>
            </a:r>
          </a:p>
          <a:p>
            <a:pPr algn="l" marL="0" indent="0" lvl="0">
              <a:lnSpc>
                <a:spcPts val="356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4086" y="5283455"/>
            <a:ext cx="4437089" cy="697844"/>
            <a:chOff x="0" y="0"/>
            <a:chExt cx="1432684" cy="225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24709" y="5283455"/>
            <a:ext cx="4437089" cy="697844"/>
            <a:chOff x="0" y="0"/>
            <a:chExt cx="1432684" cy="225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4086" y="6481118"/>
            <a:ext cx="4437089" cy="697844"/>
            <a:chOff x="0" y="0"/>
            <a:chExt cx="1432684" cy="2253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53102" y="6496334"/>
            <a:ext cx="4437089" cy="697844"/>
            <a:chOff x="0" y="0"/>
            <a:chExt cx="1432684" cy="2253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53102" y="7712258"/>
            <a:ext cx="4437089" cy="697844"/>
            <a:chOff x="0" y="0"/>
            <a:chExt cx="1432684" cy="2253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4453" y="7681154"/>
            <a:ext cx="4437089" cy="697844"/>
            <a:chOff x="0" y="0"/>
            <a:chExt cx="1432684" cy="225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53102" y="5314559"/>
            <a:ext cx="4437089" cy="697844"/>
            <a:chOff x="0" y="0"/>
            <a:chExt cx="1432684" cy="2253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2271" y="5459009"/>
            <a:ext cx="346737" cy="2740298"/>
            <a:chOff x="0" y="0"/>
            <a:chExt cx="462316" cy="3653731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true" flipV="true" rot="0">
              <a:off x="0" y="1596884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true" flipV="true" rot="0">
              <a:off x="0" y="3191415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true" flipV="true" rot="0">
            <a:off x="6732881" y="5459009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6732881" y="6656671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6732881" y="7872596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0">
            <a:off x="12440953" y="5459009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4615658" y="-530559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87690" y="-5305595"/>
            <a:ext cx="8561352" cy="8229600"/>
          </a:xfrm>
          <a:custGeom>
            <a:avLst/>
            <a:gdLst/>
            <a:ahLst/>
            <a:cxnLst/>
            <a:rect r="r" b="b" t="t" l="l"/>
            <a:pathLst>
              <a:path h="8229600" w="8561352">
                <a:moveTo>
                  <a:pt x="0" y="0"/>
                </a:moveTo>
                <a:lnTo>
                  <a:pt x="8561352" y="0"/>
                </a:lnTo>
                <a:lnTo>
                  <a:pt x="85613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02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966024" y="8968199"/>
            <a:ext cx="15475633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-5400000">
            <a:off x="16951238" y="8852835"/>
            <a:ext cx="2673525" cy="3154601"/>
          </a:xfrm>
          <a:custGeom>
            <a:avLst/>
            <a:gdLst/>
            <a:ahLst/>
            <a:cxnLst/>
            <a:rect r="r" b="b" t="t" l="l"/>
            <a:pathLst>
              <a:path h="3154601" w="2673525">
                <a:moveTo>
                  <a:pt x="0" y="0"/>
                </a:moveTo>
                <a:lnTo>
                  <a:pt x="2673524" y="0"/>
                </a:lnTo>
                <a:lnTo>
                  <a:pt x="2673524" y="3154601"/>
                </a:lnTo>
                <a:lnTo>
                  <a:pt x="0" y="315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865152" y="2093844"/>
            <a:ext cx="6608449" cy="110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CONTENTS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65152" y="674552"/>
            <a:ext cx="4379049" cy="110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0"/>
              </a:lnSpc>
              <a:spcBef>
                <a:spcPct val="0"/>
              </a:spcBef>
            </a:pPr>
            <a:r>
              <a:rPr lang="en-US" sz="799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LIST OF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65152" y="5510943"/>
            <a:ext cx="3675691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PROBLEM STATEMENT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35775" y="5510943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IMPACT AND BENEFITS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65152" y="6708605"/>
            <a:ext cx="3629479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PROPOSED SOLUTION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02892" y="6723821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TECHNOLOGY STACK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02892" y="7939745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DEVELOPMENT PROCESS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65152" y="7908641"/>
            <a:ext cx="4026023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MARKET OPPORTUNITY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64168" y="5542047"/>
            <a:ext cx="4026023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BUSINESS MODEL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924709" y="6459435"/>
            <a:ext cx="4437089" cy="697844"/>
            <a:chOff x="0" y="0"/>
            <a:chExt cx="1432684" cy="22532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true" flipV="true" rot="0">
            <a:off x="12326621" y="6657858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335775" y="6708605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FUTURE SCOPE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2924709" y="7681154"/>
            <a:ext cx="4437089" cy="697844"/>
            <a:chOff x="0" y="0"/>
            <a:chExt cx="1432684" cy="22532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true" flipV="true" rot="0">
            <a:off x="12440953" y="7856707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3335775" y="7908641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CONCLUSION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454086" y="4088991"/>
            <a:ext cx="4437089" cy="697844"/>
            <a:chOff x="0" y="0"/>
            <a:chExt cx="1432684" cy="22532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7253102" y="4104206"/>
            <a:ext cx="4437089" cy="697844"/>
            <a:chOff x="0" y="0"/>
            <a:chExt cx="1432684" cy="22532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true" flipV="true" rot="0">
            <a:off x="6732881" y="4264544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865152" y="4316478"/>
            <a:ext cx="3675691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INTRODUCTION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702892" y="4331693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KEY FEATURES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2924709" y="3967502"/>
            <a:ext cx="4437089" cy="697844"/>
            <a:chOff x="0" y="0"/>
            <a:chExt cx="1432684" cy="225326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432684" cy="225326"/>
            </a:xfrm>
            <a:custGeom>
              <a:avLst/>
              <a:gdLst/>
              <a:ahLst/>
              <a:cxnLst/>
              <a:rect r="r" b="b" t="t" l="l"/>
              <a:pathLst>
                <a:path h="225326" w="1432684">
                  <a:moveTo>
                    <a:pt x="80262" y="0"/>
                  </a:moveTo>
                  <a:lnTo>
                    <a:pt x="1352422" y="0"/>
                  </a:lnTo>
                  <a:cubicBezTo>
                    <a:pt x="1373709" y="0"/>
                    <a:pt x="1394124" y="8456"/>
                    <a:pt x="1409176" y="23508"/>
                  </a:cubicBezTo>
                  <a:cubicBezTo>
                    <a:pt x="1424228" y="38560"/>
                    <a:pt x="1432684" y="58975"/>
                    <a:pt x="1432684" y="80262"/>
                  </a:cubicBezTo>
                  <a:lnTo>
                    <a:pt x="1432684" y="145064"/>
                  </a:lnTo>
                  <a:cubicBezTo>
                    <a:pt x="1432684" y="166351"/>
                    <a:pt x="1424228" y="186766"/>
                    <a:pt x="1409176" y="201818"/>
                  </a:cubicBezTo>
                  <a:cubicBezTo>
                    <a:pt x="1394124" y="216870"/>
                    <a:pt x="1373709" y="225326"/>
                    <a:pt x="1352422" y="225326"/>
                  </a:cubicBezTo>
                  <a:lnTo>
                    <a:pt x="80262" y="225326"/>
                  </a:lnTo>
                  <a:cubicBezTo>
                    <a:pt x="58975" y="225326"/>
                    <a:pt x="38560" y="216870"/>
                    <a:pt x="23508" y="201818"/>
                  </a:cubicBezTo>
                  <a:cubicBezTo>
                    <a:pt x="8456" y="186766"/>
                    <a:pt x="0" y="166351"/>
                    <a:pt x="0" y="145064"/>
                  </a:cubicBezTo>
                  <a:lnTo>
                    <a:pt x="0" y="80262"/>
                  </a:lnTo>
                  <a:cubicBezTo>
                    <a:pt x="0" y="58975"/>
                    <a:pt x="8456" y="38560"/>
                    <a:pt x="23508" y="23508"/>
                  </a:cubicBezTo>
                  <a:cubicBezTo>
                    <a:pt x="38560" y="8456"/>
                    <a:pt x="58975" y="0"/>
                    <a:pt x="80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432684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8" id="68"/>
          <p:cNvSpPr/>
          <p:nvPr/>
        </p:nvSpPr>
        <p:spPr>
          <a:xfrm flipH="true" flipV="true" rot="0">
            <a:off x="12440953" y="4143055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13335775" y="4194989"/>
            <a:ext cx="4372378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PROJECT DEMO</a:t>
            </a:r>
          </a:p>
        </p:txBody>
      </p:sp>
      <p:sp>
        <p:nvSpPr>
          <p:cNvPr name="Freeform 70" id="70"/>
          <p:cNvSpPr/>
          <p:nvPr/>
        </p:nvSpPr>
        <p:spPr>
          <a:xfrm flipH="true" flipV="true" rot="0">
            <a:off x="932271" y="4264544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8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8" y="0"/>
                </a:lnTo>
                <a:lnTo>
                  <a:pt x="346738" y="3467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5727" y="2402796"/>
            <a:ext cx="10039724" cy="110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8"/>
              </a:lnSpc>
              <a:spcBef>
                <a:spcPct val="0"/>
              </a:spcBef>
            </a:pPr>
            <a:r>
              <a:rPr lang="en-US" b="true" sz="788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913398" y="2082912"/>
            <a:ext cx="6345902" cy="6039954"/>
            <a:chOff x="0" y="0"/>
            <a:chExt cx="8461203" cy="805327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2874" t="0" r="12874" b="0"/>
            <a:stretch>
              <a:fillRect/>
            </a:stretch>
          </p:blipFill>
          <p:spPr>
            <a:xfrm flipH="false" flipV="false">
              <a:off x="0" y="0"/>
              <a:ext cx="8461203" cy="805327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303233" y="2680490"/>
            <a:ext cx="1220330" cy="1220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785" y="0"/>
                  </a:moveTo>
                  <a:lnTo>
                    <a:pt x="743015" y="0"/>
                  </a:lnTo>
                  <a:cubicBezTo>
                    <a:pt x="761523" y="0"/>
                    <a:pt x="779273" y="7352"/>
                    <a:pt x="792360" y="20440"/>
                  </a:cubicBezTo>
                  <a:cubicBezTo>
                    <a:pt x="805448" y="33527"/>
                    <a:pt x="812800" y="51277"/>
                    <a:pt x="812800" y="69785"/>
                  </a:cubicBezTo>
                  <a:lnTo>
                    <a:pt x="812800" y="743015"/>
                  </a:lnTo>
                  <a:cubicBezTo>
                    <a:pt x="812800" y="761523"/>
                    <a:pt x="805448" y="779273"/>
                    <a:pt x="792360" y="792360"/>
                  </a:cubicBezTo>
                  <a:cubicBezTo>
                    <a:pt x="779273" y="805448"/>
                    <a:pt x="761523" y="812800"/>
                    <a:pt x="743015" y="812800"/>
                  </a:cubicBezTo>
                  <a:lnTo>
                    <a:pt x="69785" y="812800"/>
                  </a:lnTo>
                  <a:cubicBezTo>
                    <a:pt x="51277" y="812800"/>
                    <a:pt x="33527" y="805448"/>
                    <a:pt x="20440" y="792360"/>
                  </a:cubicBezTo>
                  <a:cubicBezTo>
                    <a:pt x="7352" y="779273"/>
                    <a:pt x="0" y="761523"/>
                    <a:pt x="0" y="743015"/>
                  </a:cubicBezTo>
                  <a:lnTo>
                    <a:pt x="0" y="69785"/>
                  </a:lnTo>
                  <a:cubicBezTo>
                    <a:pt x="0" y="51277"/>
                    <a:pt x="7352" y="33527"/>
                    <a:pt x="20440" y="20440"/>
                  </a:cubicBezTo>
                  <a:cubicBezTo>
                    <a:pt x="33527" y="7352"/>
                    <a:pt x="51277" y="0"/>
                    <a:pt x="69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705858" y="3083115"/>
            <a:ext cx="415080" cy="415080"/>
          </a:xfrm>
          <a:custGeom>
            <a:avLst/>
            <a:gdLst/>
            <a:ahLst/>
            <a:cxnLst/>
            <a:rect r="r" b="b" t="t" l="l"/>
            <a:pathLst>
              <a:path h="415080" w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03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836592" y="-3827567"/>
            <a:ext cx="5076805" cy="6135112"/>
          </a:xfrm>
          <a:custGeom>
            <a:avLst/>
            <a:gdLst/>
            <a:ahLst/>
            <a:cxnLst/>
            <a:rect r="r" b="b" t="t" l="l"/>
            <a:pathLst>
              <a:path h="6135112" w="5076805">
                <a:moveTo>
                  <a:pt x="0" y="0"/>
                </a:moveTo>
                <a:lnTo>
                  <a:pt x="5076806" y="0"/>
                </a:lnTo>
                <a:lnTo>
                  <a:pt x="5076806" y="6135113"/>
                </a:lnTo>
                <a:lnTo>
                  <a:pt x="0" y="613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44678">
            <a:off x="-2311909" y="-2464242"/>
            <a:ext cx="4623819" cy="4040062"/>
          </a:xfrm>
          <a:custGeom>
            <a:avLst/>
            <a:gdLst/>
            <a:ahLst/>
            <a:cxnLst/>
            <a:rect r="r" b="b" t="t" l="l"/>
            <a:pathLst>
              <a:path h="4040062" w="4623819">
                <a:moveTo>
                  <a:pt x="0" y="0"/>
                </a:moveTo>
                <a:lnTo>
                  <a:pt x="4623818" y="0"/>
                </a:lnTo>
                <a:lnTo>
                  <a:pt x="4623818" y="4040062"/>
                </a:lnTo>
                <a:lnTo>
                  <a:pt x="0" y="404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5727" y="4532137"/>
            <a:ext cx="8966717" cy="359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71" indent="-277885" lvl="1">
              <a:lnSpc>
                <a:spcPts val="3140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Lush Lips is a cutting-edge platform combining beauty and technology to redefine the online lipstick shopping experience.</a:t>
            </a:r>
          </a:p>
          <a:p>
            <a:pPr algn="l" marL="555771" indent="-277885" lvl="1">
              <a:lnSpc>
                <a:spcPts val="3140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Our AI-powered virtual try-on and shade recommendation tools personalize shopping while promoting vegan, cruelty-free products.</a:t>
            </a:r>
          </a:p>
          <a:p>
            <a:pPr algn="l" marL="555771" indent="-277885" lvl="1">
              <a:lnSpc>
                <a:spcPts val="3140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We’re not just selling lipsticks; we’re creating a sustainable and ethical beauty revolution.</a:t>
            </a:r>
          </a:p>
          <a:p>
            <a:pPr algn="l" marL="0" indent="0" lvl="0">
              <a:lnSpc>
                <a:spcPts val="31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36382" y="3535184"/>
            <a:ext cx="8007618" cy="36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4"/>
              </a:lnSpc>
            </a:pPr>
            <a:r>
              <a:rPr lang="en-US" sz="2298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“Where Innovation Meets Elegance”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6363" y="4665465"/>
            <a:ext cx="2608642" cy="633820"/>
            <a:chOff x="0" y="0"/>
            <a:chExt cx="927383" cy="225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50658" y="4665465"/>
            <a:ext cx="2608642" cy="633820"/>
            <a:chOff x="0" y="0"/>
            <a:chExt cx="927383" cy="225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76363" y="6468122"/>
            <a:ext cx="2608642" cy="633820"/>
            <a:chOff x="0" y="0"/>
            <a:chExt cx="927383" cy="225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50658" y="6468122"/>
            <a:ext cx="2608642" cy="633820"/>
            <a:chOff x="0" y="0"/>
            <a:chExt cx="927383" cy="2253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76363" y="5566117"/>
            <a:ext cx="2608642" cy="633820"/>
            <a:chOff x="0" y="0"/>
            <a:chExt cx="927383" cy="2253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650658" y="5566117"/>
            <a:ext cx="2608642" cy="633820"/>
            <a:chOff x="0" y="0"/>
            <a:chExt cx="927383" cy="2253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776363" y="7368775"/>
            <a:ext cx="2608642" cy="633820"/>
            <a:chOff x="0" y="0"/>
            <a:chExt cx="927383" cy="2253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50658" y="7368775"/>
            <a:ext cx="2608642" cy="633820"/>
            <a:chOff x="0" y="0"/>
            <a:chExt cx="927383" cy="2253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true" rot="0">
            <a:off x="10303869" y="4796662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5"/>
                </a:moveTo>
                <a:lnTo>
                  <a:pt x="0" y="314925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0">
            <a:off x="14178164" y="4796662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5"/>
                </a:moveTo>
                <a:lnTo>
                  <a:pt x="0" y="314925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0">
            <a:off x="10303869" y="6599319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6"/>
                </a:moveTo>
                <a:lnTo>
                  <a:pt x="0" y="314926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4178164" y="6599319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6"/>
                </a:moveTo>
                <a:lnTo>
                  <a:pt x="0" y="314926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10303869" y="5697314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6"/>
                </a:moveTo>
                <a:lnTo>
                  <a:pt x="0" y="314926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0">
            <a:off x="14178164" y="5697314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6"/>
                </a:moveTo>
                <a:lnTo>
                  <a:pt x="0" y="314926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true" rot="0">
            <a:off x="10303869" y="7499972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5"/>
                </a:moveTo>
                <a:lnTo>
                  <a:pt x="0" y="314925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true" rot="0">
            <a:off x="14178164" y="7499972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6" y="314925"/>
                </a:moveTo>
                <a:lnTo>
                  <a:pt x="0" y="314925"/>
                </a:lnTo>
                <a:lnTo>
                  <a:pt x="0" y="0"/>
                </a:lnTo>
                <a:lnTo>
                  <a:pt x="314926" y="0"/>
                </a:lnTo>
                <a:lnTo>
                  <a:pt x="314926" y="3149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4" id="34"/>
          <p:cNvSpPr/>
          <p:nvPr/>
        </p:nvSpPr>
        <p:spPr>
          <a:xfrm flipV="true">
            <a:off x="10295570" y="9263062"/>
            <a:ext cx="6178871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-5697927">
            <a:off x="15619551" y="-1041783"/>
            <a:ext cx="5010053" cy="5911567"/>
          </a:xfrm>
          <a:custGeom>
            <a:avLst/>
            <a:gdLst/>
            <a:ahLst/>
            <a:cxnLst/>
            <a:rect r="r" b="b" t="t" l="l"/>
            <a:pathLst>
              <a:path h="5911567" w="5010053">
                <a:moveTo>
                  <a:pt x="0" y="0"/>
                </a:moveTo>
                <a:lnTo>
                  <a:pt x="5010054" y="0"/>
                </a:lnTo>
                <a:lnTo>
                  <a:pt x="5010054" y="5911568"/>
                </a:lnTo>
                <a:lnTo>
                  <a:pt x="0" y="5911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855346" y="-1999654"/>
            <a:ext cx="2921017" cy="3709228"/>
          </a:xfrm>
          <a:custGeom>
            <a:avLst/>
            <a:gdLst/>
            <a:ahLst/>
            <a:cxnLst/>
            <a:rect r="r" b="b" t="t" l="l"/>
            <a:pathLst>
              <a:path h="3709228" w="2921017">
                <a:moveTo>
                  <a:pt x="0" y="0"/>
                </a:moveTo>
                <a:lnTo>
                  <a:pt x="2921017" y="0"/>
                </a:lnTo>
                <a:lnTo>
                  <a:pt x="2921017" y="3709228"/>
                </a:lnTo>
                <a:lnTo>
                  <a:pt x="0" y="3709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0" y="0"/>
            <a:ext cx="9037044" cy="10287000"/>
            <a:chOff x="0" y="0"/>
            <a:chExt cx="12049393" cy="13716000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6"/>
            <a:srcRect l="0" t="24114" r="0" b="42368"/>
            <a:stretch>
              <a:fillRect/>
            </a:stretch>
          </p:blipFill>
          <p:spPr>
            <a:xfrm flipH="false" flipV="false">
              <a:off x="0" y="0"/>
              <a:ext cx="12049393" cy="5769429"/>
            </a:xfrm>
            <a:prstGeom prst="rect">
              <a:avLst/>
            </a:prstGeom>
          </p:spPr>
        </p:pic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7"/>
            <a:srcRect l="0" t="12904" r="0" b="10537"/>
            <a:stretch>
              <a:fillRect/>
            </a:stretch>
          </p:blipFill>
          <p:spPr>
            <a:xfrm flipH="false" flipV="false">
              <a:off x="0" y="5896429"/>
              <a:ext cx="5961196" cy="7819571"/>
            </a:xfrm>
            <a:prstGeom prst="rect">
              <a:avLst/>
            </a:prstGeom>
          </p:spPr>
        </p:pic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8"/>
            <a:srcRect l="0" t="21735" r="0" b="35250"/>
            <a:stretch>
              <a:fillRect/>
            </a:stretch>
          </p:blipFill>
          <p:spPr>
            <a:xfrm flipH="false" flipV="false">
              <a:off x="6088196" y="5896429"/>
              <a:ext cx="5961196" cy="3846286"/>
            </a:xfrm>
            <a:prstGeom prst="rect">
              <a:avLst/>
            </a:prstGeom>
          </p:spPr>
        </p:pic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9"/>
            <a:srcRect l="0" t="36601" r="0" b="11688"/>
            <a:stretch>
              <a:fillRect/>
            </a:stretch>
          </p:blipFill>
          <p:spPr>
            <a:xfrm flipH="false" flipV="false">
              <a:off x="6088196" y="9869714"/>
              <a:ext cx="5961196" cy="3846286"/>
            </a:xfrm>
            <a:prstGeom prst="rect">
              <a:avLst/>
            </a:prstGeom>
          </p:spPr>
        </p:pic>
      </p:grpSp>
      <p:grpSp>
        <p:nvGrpSpPr>
          <p:cNvPr name="Group 42" id="42"/>
          <p:cNvGrpSpPr/>
          <p:nvPr/>
        </p:nvGrpSpPr>
        <p:grpSpPr>
          <a:xfrm rot="0">
            <a:off x="12354422" y="8269295"/>
            <a:ext cx="2608642" cy="633820"/>
            <a:chOff x="0" y="0"/>
            <a:chExt cx="927383" cy="2253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27383" cy="225326"/>
            </a:xfrm>
            <a:custGeom>
              <a:avLst/>
              <a:gdLst/>
              <a:ahLst/>
              <a:cxnLst/>
              <a:rect r="r" b="b" t="t" l="l"/>
              <a:pathLst>
                <a:path h="225326" w="927383">
                  <a:moveTo>
                    <a:pt x="112663" y="0"/>
                  </a:moveTo>
                  <a:lnTo>
                    <a:pt x="814720" y="0"/>
                  </a:lnTo>
                  <a:cubicBezTo>
                    <a:pt x="844600" y="0"/>
                    <a:pt x="873256" y="11870"/>
                    <a:pt x="894385" y="32998"/>
                  </a:cubicBezTo>
                  <a:cubicBezTo>
                    <a:pt x="915513" y="54127"/>
                    <a:pt x="927383" y="82783"/>
                    <a:pt x="927383" y="112663"/>
                  </a:cubicBezTo>
                  <a:lnTo>
                    <a:pt x="927383" y="112663"/>
                  </a:lnTo>
                  <a:cubicBezTo>
                    <a:pt x="927383" y="174885"/>
                    <a:pt x="876942" y="225326"/>
                    <a:pt x="814720" y="225326"/>
                  </a:cubicBezTo>
                  <a:lnTo>
                    <a:pt x="112663" y="225326"/>
                  </a:lnTo>
                  <a:cubicBezTo>
                    <a:pt x="82783" y="225326"/>
                    <a:pt x="54127" y="213456"/>
                    <a:pt x="32998" y="192327"/>
                  </a:cubicBezTo>
                  <a:cubicBezTo>
                    <a:pt x="11870" y="171199"/>
                    <a:pt x="0" y="142543"/>
                    <a:pt x="0" y="112663"/>
                  </a:cubicBezTo>
                  <a:lnTo>
                    <a:pt x="0" y="112663"/>
                  </a:lnTo>
                  <a:cubicBezTo>
                    <a:pt x="0" y="82783"/>
                    <a:pt x="11870" y="54127"/>
                    <a:pt x="32998" y="32998"/>
                  </a:cubicBezTo>
                  <a:cubicBezTo>
                    <a:pt x="54127" y="11870"/>
                    <a:pt x="82783" y="0"/>
                    <a:pt x="112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927383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true" flipV="true" rot="0">
            <a:off x="11881929" y="8400492"/>
            <a:ext cx="314926" cy="314926"/>
          </a:xfrm>
          <a:custGeom>
            <a:avLst/>
            <a:gdLst/>
            <a:ahLst/>
            <a:cxnLst/>
            <a:rect r="r" b="b" t="t" l="l"/>
            <a:pathLst>
              <a:path h="314926" w="314926">
                <a:moveTo>
                  <a:pt x="314925" y="314925"/>
                </a:moveTo>
                <a:lnTo>
                  <a:pt x="0" y="314925"/>
                </a:lnTo>
                <a:lnTo>
                  <a:pt x="0" y="0"/>
                </a:lnTo>
                <a:lnTo>
                  <a:pt x="314925" y="0"/>
                </a:lnTo>
                <a:lnTo>
                  <a:pt x="314925" y="3149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6474441" y="8945570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303869" y="2861457"/>
            <a:ext cx="7537161" cy="110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PRODUCTS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303869" y="1814349"/>
            <a:ext cx="3392370" cy="110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0"/>
              </a:lnSpc>
              <a:spcBef>
                <a:spcPct val="0"/>
              </a:spcBef>
            </a:pPr>
            <a:r>
              <a:rPr lang="en-US" sz="799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OUR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89957" y="4846452"/>
            <a:ext cx="2495048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CRIMSON CRUSH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878401" y="4836927"/>
            <a:ext cx="2308183" cy="2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9"/>
              </a:lnSpc>
              <a:spcBef>
                <a:spcPct val="0"/>
              </a:spcBef>
            </a:pPr>
            <a:r>
              <a:rPr lang="en-US" sz="199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HONEYDEW HAZE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89957" y="6668305"/>
            <a:ext cx="2407072" cy="25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75"/>
              </a:lnSpc>
              <a:spcBef>
                <a:spcPct val="0"/>
              </a:spcBef>
            </a:pPr>
            <a:r>
              <a:rPr lang="en-US" sz="186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PERFECT MAGENTA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759790" y="6676187"/>
            <a:ext cx="2449654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SUNSET ORANGE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89957" y="5747105"/>
            <a:ext cx="2235289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BERRY BLISS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828545" y="5747105"/>
            <a:ext cx="2380899" cy="26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8"/>
              </a:lnSpc>
              <a:spcBef>
                <a:spcPct val="0"/>
              </a:spcBef>
            </a:pPr>
            <a:r>
              <a:rPr lang="en-US" sz="196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GRAPE GRADIENT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889957" y="7578013"/>
            <a:ext cx="2235289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LIGHT VELVET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837334" y="7549763"/>
            <a:ext cx="2235289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MOCHA MUSE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727775" y="8478533"/>
            <a:ext cx="2235289" cy="30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CLASSIC RED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59980"/>
            <a:ext cx="7782263" cy="3381043"/>
            <a:chOff x="0" y="0"/>
            <a:chExt cx="1844246" cy="801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7037" y="4659980"/>
            <a:ext cx="7782263" cy="3381043"/>
            <a:chOff x="0" y="0"/>
            <a:chExt cx="1844246" cy="801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28700" y="3867406"/>
            <a:ext cx="383198" cy="383198"/>
          </a:xfrm>
          <a:custGeom>
            <a:avLst/>
            <a:gdLst/>
            <a:ahLst/>
            <a:cxnLst/>
            <a:rect r="r" b="b" t="t" l="l"/>
            <a:pathLst>
              <a:path h="383198" w="383198">
                <a:moveTo>
                  <a:pt x="383198" y="383199"/>
                </a:moveTo>
                <a:lnTo>
                  <a:pt x="0" y="383199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9477037" y="3867406"/>
            <a:ext cx="383198" cy="383198"/>
          </a:xfrm>
          <a:custGeom>
            <a:avLst/>
            <a:gdLst/>
            <a:ahLst/>
            <a:cxnLst/>
            <a:rect r="r" b="b" t="t" l="l"/>
            <a:pathLst>
              <a:path h="383198" w="383198">
                <a:moveTo>
                  <a:pt x="383198" y="383199"/>
                </a:moveTo>
                <a:lnTo>
                  <a:pt x="0" y="383199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05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2463809">
            <a:off x="-2093099" y="-1037346"/>
            <a:ext cx="6243599" cy="5455344"/>
          </a:xfrm>
          <a:custGeom>
            <a:avLst/>
            <a:gdLst/>
            <a:ahLst/>
            <a:cxnLst/>
            <a:rect r="r" b="b" t="t" l="l"/>
            <a:pathLst>
              <a:path h="5455344" w="6243599">
                <a:moveTo>
                  <a:pt x="0" y="0"/>
                </a:moveTo>
                <a:lnTo>
                  <a:pt x="6243598" y="0"/>
                </a:lnTo>
                <a:lnTo>
                  <a:pt x="6243598" y="5455344"/>
                </a:lnTo>
                <a:lnTo>
                  <a:pt x="0" y="545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39161" y="-428636"/>
            <a:ext cx="6748334" cy="4487642"/>
          </a:xfrm>
          <a:custGeom>
            <a:avLst/>
            <a:gdLst/>
            <a:ahLst/>
            <a:cxnLst/>
            <a:rect r="r" b="b" t="t" l="l"/>
            <a:pathLst>
              <a:path h="4487642" w="6748334">
                <a:moveTo>
                  <a:pt x="0" y="0"/>
                </a:moveTo>
                <a:lnTo>
                  <a:pt x="6748333" y="0"/>
                </a:lnTo>
                <a:lnTo>
                  <a:pt x="6748333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818508">
            <a:off x="8321921" y="-810765"/>
            <a:ext cx="2310231" cy="2220710"/>
          </a:xfrm>
          <a:custGeom>
            <a:avLst/>
            <a:gdLst/>
            <a:ahLst/>
            <a:cxnLst/>
            <a:rect r="r" b="b" t="t" l="l"/>
            <a:pathLst>
              <a:path h="2220710" w="2310231">
                <a:moveTo>
                  <a:pt x="0" y="0"/>
                </a:moveTo>
                <a:lnTo>
                  <a:pt x="2310232" y="0"/>
                </a:lnTo>
                <a:lnTo>
                  <a:pt x="2310232" y="2220710"/>
                </a:lnTo>
                <a:lnTo>
                  <a:pt x="0" y="2220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89148" y="1654896"/>
            <a:ext cx="7709705" cy="217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1898" y="4907133"/>
            <a:ext cx="7282038" cy="334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18" indent="-294159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Consumers face difficulty selecting suitable lipstick shades online without trying them on.</a:t>
            </a:r>
          </a:p>
          <a:p>
            <a:pPr algn="l" marL="588318" indent="-294159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Most brands use harmful ingredients like parabens, carmine, and beeswax, which are neither vegan nor cruelty-free.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2011" y="4916658"/>
            <a:ext cx="6852316" cy="336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434" indent="-297217" lvl="1">
              <a:lnSpc>
                <a:spcPts val="3854"/>
              </a:lnSpc>
              <a:buFont typeface="Arial"/>
              <a:buChar char="•"/>
            </a:pPr>
            <a:r>
              <a:rPr lang="en-US" sz="27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Lack of personalization in shade selection leads to a disconnected shopping experience - they want some suggestions while shopping.</a:t>
            </a:r>
          </a:p>
          <a:p>
            <a:pPr algn="l" marL="594434" indent="-297217" lvl="1">
              <a:lnSpc>
                <a:spcPts val="3854"/>
              </a:lnSpc>
              <a:buFont typeface="Arial"/>
              <a:buChar char="•"/>
            </a:pPr>
            <a:r>
              <a:rPr lang="en-US" sz="2753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Environmental concerns over non-sustainable packaging materials.</a:t>
            </a:r>
          </a:p>
          <a:p>
            <a:pPr algn="l">
              <a:lnSpc>
                <a:spcPts val="38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029"/>
            <a:ext cx="1541295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603418" y="3828505"/>
            <a:ext cx="273048" cy="2730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75613" y="3828505"/>
            <a:ext cx="273048" cy="2730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47809" y="3828505"/>
            <a:ext cx="273048" cy="27304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20004" y="3828505"/>
            <a:ext cx="273048" cy="27304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06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702152" y="-5544141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-2635521" y="-2314155"/>
            <a:ext cx="5994890" cy="5762588"/>
          </a:xfrm>
          <a:custGeom>
            <a:avLst/>
            <a:gdLst/>
            <a:ahLst/>
            <a:cxnLst/>
            <a:rect r="r" b="b" t="t" l="l"/>
            <a:pathLst>
              <a:path h="5762588" w="5994890">
                <a:moveTo>
                  <a:pt x="0" y="0"/>
                </a:moveTo>
                <a:lnTo>
                  <a:pt x="5994889" y="0"/>
                </a:lnTo>
                <a:lnTo>
                  <a:pt x="5994889" y="5762588"/>
                </a:lnTo>
                <a:lnTo>
                  <a:pt x="0" y="576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66715" y="671914"/>
            <a:ext cx="9171709" cy="217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PROPOSED 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1509" y="4685456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5900" y="4685456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33704" y="4685456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78095" y="4685456"/>
            <a:ext cx="2556866" cy="52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8"/>
              </a:lnSpc>
              <a:spcBef>
                <a:spcPct val="0"/>
              </a:spcBef>
            </a:pPr>
            <a:r>
              <a:rPr lang="en-US" b="true" sz="3866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1340" y="5904954"/>
            <a:ext cx="2553984" cy="248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An AI-powered virtual try-on tool enabling users to upload their photos or use live webcams to test shades in real time.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68378" y="5904954"/>
            <a:ext cx="2687519" cy="248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Personalized shade recommendations based on individual skin tones using advanced machine learning.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0573" y="5904954"/>
            <a:ext cx="2687519" cy="15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Emphasis on vegan, cruelty-free lipsticks to align with ethical consumer values.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40646" y="5904954"/>
            <a:ext cx="3231764" cy="186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40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 competitive analysis tool showcasing why natural lipsticks are superior to chemical-heavy alternatives.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3915" y="1757746"/>
            <a:ext cx="6547418" cy="2844559"/>
            <a:chOff x="0" y="0"/>
            <a:chExt cx="1844246" cy="8012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23649" y="0"/>
                  </a:moveTo>
                  <a:lnTo>
                    <a:pt x="1820597" y="0"/>
                  </a:lnTo>
                  <a:cubicBezTo>
                    <a:pt x="1826869" y="0"/>
                    <a:pt x="1832884" y="2492"/>
                    <a:pt x="1837319" y="6927"/>
                  </a:cubicBezTo>
                  <a:cubicBezTo>
                    <a:pt x="1841754" y="11362"/>
                    <a:pt x="1844246" y="17377"/>
                    <a:pt x="1844246" y="23649"/>
                  </a:cubicBezTo>
                  <a:lnTo>
                    <a:pt x="1844246" y="777593"/>
                  </a:lnTo>
                  <a:cubicBezTo>
                    <a:pt x="1844246" y="783865"/>
                    <a:pt x="1841754" y="789880"/>
                    <a:pt x="1837319" y="794315"/>
                  </a:cubicBezTo>
                  <a:cubicBezTo>
                    <a:pt x="1832884" y="798750"/>
                    <a:pt x="1826869" y="801242"/>
                    <a:pt x="1820597" y="801242"/>
                  </a:cubicBezTo>
                  <a:lnTo>
                    <a:pt x="23649" y="801242"/>
                  </a:lnTo>
                  <a:cubicBezTo>
                    <a:pt x="17377" y="801242"/>
                    <a:pt x="11362" y="798750"/>
                    <a:pt x="6927" y="794315"/>
                  </a:cubicBezTo>
                  <a:cubicBezTo>
                    <a:pt x="2492" y="789880"/>
                    <a:pt x="0" y="783865"/>
                    <a:pt x="0" y="777593"/>
                  </a:cubicBezTo>
                  <a:lnTo>
                    <a:pt x="0" y="23649"/>
                  </a:lnTo>
                  <a:cubicBezTo>
                    <a:pt x="0" y="17377"/>
                    <a:pt x="2492" y="11362"/>
                    <a:pt x="6927" y="6927"/>
                  </a:cubicBezTo>
                  <a:cubicBezTo>
                    <a:pt x="11362" y="2492"/>
                    <a:pt x="17377" y="0"/>
                    <a:pt x="236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73915" y="6118878"/>
            <a:ext cx="6547418" cy="2844559"/>
            <a:chOff x="0" y="0"/>
            <a:chExt cx="1844246" cy="801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4246" cy="801242"/>
            </a:xfrm>
            <a:custGeom>
              <a:avLst/>
              <a:gdLst/>
              <a:ahLst/>
              <a:cxnLst/>
              <a:rect r="r" b="b" t="t" l="l"/>
              <a:pathLst>
                <a:path h="801242" w="1844246">
                  <a:moveTo>
                    <a:pt x="23649" y="0"/>
                  </a:moveTo>
                  <a:lnTo>
                    <a:pt x="1820597" y="0"/>
                  </a:lnTo>
                  <a:cubicBezTo>
                    <a:pt x="1826869" y="0"/>
                    <a:pt x="1832884" y="2492"/>
                    <a:pt x="1837319" y="6927"/>
                  </a:cubicBezTo>
                  <a:cubicBezTo>
                    <a:pt x="1841754" y="11362"/>
                    <a:pt x="1844246" y="17377"/>
                    <a:pt x="1844246" y="23649"/>
                  </a:cubicBezTo>
                  <a:lnTo>
                    <a:pt x="1844246" y="777593"/>
                  </a:lnTo>
                  <a:cubicBezTo>
                    <a:pt x="1844246" y="783865"/>
                    <a:pt x="1841754" y="789880"/>
                    <a:pt x="1837319" y="794315"/>
                  </a:cubicBezTo>
                  <a:cubicBezTo>
                    <a:pt x="1832884" y="798750"/>
                    <a:pt x="1826869" y="801242"/>
                    <a:pt x="1820597" y="801242"/>
                  </a:cubicBezTo>
                  <a:lnTo>
                    <a:pt x="23649" y="801242"/>
                  </a:lnTo>
                  <a:cubicBezTo>
                    <a:pt x="17377" y="801242"/>
                    <a:pt x="11362" y="798750"/>
                    <a:pt x="6927" y="794315"/>
                  </a:cubicBezTo>
                  <a:cubicBezTo>
                    <a:pt x="2492" y="789880"/>
                    <a:pt x="0" y="783865"/>
                    <a:pt x="0" y="777593"/>
                  </a:cubicBezTo>
                  <a:lnTo>
                    <a:pt x="0" y="23649"/>
                  </a:lnTo>
                  <a:cubicBezTo>
                    <a:pt x="0" y="17377"/>
                    <a:pt x="2492" y="11362"/>
                    <a:pt x="6927" y="6927"/>
                  </a:cubicBezTo>
                  <a:cubicBezTo>
                    <a:pt x="11362" y="2492"/>
                    <a:pt x="17377" y="0"/>
                    <a:pt x="236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373915" y="1134344"/>
            <a:ext cx="290594" cy="290594"/>
          </a:xfrm>
          <a:custGeom>
            <a:avLst/>
            <a:gdLst/>
            <a:ahLst/>
            <a:cxnLst/>
            <a:rect r="r" b="b" t="t" l="l"/>
            <a:pathLst>
              <a:path h="290594" w="290594">
                <a:moveTo>
                  <a:pt x="290594" y="290594"/>
                </a:moveTo>
                <a:lnTo>
                  <a:pt x="0" y="290594"/>
                </a:lnTo>
                <a:lnTo>
                  <a:pt x="0" y="0"/>
                </a:lnTo>
                <a:lnTo>
                  <a:pt x="290594" y="0"/>
                </a:lnTo>
                <a:lnTo>
                  <a:pt x="290594" y="2905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0373915" y="5495476"/>
            <a:ext cx="290594" cy="290594"/>
          </a:xfrm>
          <a:custGeom>
            <a:avLst/>
            <a:gdLst/>
            <a:ahLst/>
            <a:cxnLst/>
            <a:rect r="r" b="b" t="t" l="l"/>
            <a:pathLst>
              <a:path h="290594" w="290594">
                <a:moveTo>
                  <a:pt x="290594" y="290594"/>
                </a:moveTo>
                <a:lnTo>
                  <a:pt x="0" y="290594"/>
                </a:lnTo>
                <a:lnTo>
                  <a:pt x="0" y="0"/>
                </a:lnTo>
                <a:lnTo>
                  <a:pt x="290594" y="0"/>
                </a:lnTo>
                <a:lnTo>
                  <a:pt x="290594" y="2905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07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778330" y="8968199"/>
            <a:ext cx="7753517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341028">
            <a:off x="-3650188" y="-1420566"/>
            <a:ext cx="6748334" cy="4487642"/>
          </a:xfrm>
          <a:custGeom>
            <a:avLst/>
            <a:gdLst/>
            <a:ahLst/>
            <a:cxnLst/>
            <a:rect r="r" b="b" t="t" l="l"/>
            <a:pathLst>
              <a:path h="4487642" w="6748334">
                <a:moveTo>
                  <a:pt x="0" y="0"/>
                </a:moveTo>
                <a:lnTo>
                  <a:pt x="6748333" y="0"/>
                </a:lnTo>
                <a:lnTo>
                  <a:pt x="6748333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25496" y="823255"/>
            <a:ext cx="4206351" cy="3675299"/>
          </a:xfrm>
          <a:custGeom>
            <a:avLst/>
            <a:gdLst/>
            <a:ahLst/>
            <a:cxnLst/>
            <a:rect r="r" b="b" t="t" l="l"/>
            <a:pathLst>
              <a:path h="3675299" w="4206351">
                <a:moveTo>
                  <a:pt x="0" y="0"/>
                </a:moveTo>
                <a:lnTo>
                  <a:pt x="4206351" y="0"/>
                </a:lnTo>
                <a:lnTo>
                  <a:pt x="4206351" y="3675299"/>
                </a:lnTo>
                <a:lnTo>
                  <a:pt x="0" y="367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812535">
            <a:off x="16924000" y="4492255"/>
            <a:ext cx="3017206" cy="2006442"/>
          </a:xfrm>
          <a:custGeom>
            <a:avLst/>
            <a:gdLst/>
            <a:ahLst/>
            <a:cxnLst/>
            <a:rect r="r" b="b" t="t" l="l"/>
            <a:pathLst>
              <a:path h="2006442" w="3017206">
                <a:moveTo>
                  <a:pt x="0" y="0"/>
                </a:moveTo>
                <a:lnTo>
                  <a:pt x="3017206" y="0"/>
                </a:lnTo>
                <a:lnTo>
                  <a:pt x="3017206" y="2006442"/>
                </a:lnTo>
                <a:lnTo>
                  <a:pt x="0" y="2006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1006" y="5300816"/>
            <a:ext cx="8862483" cy="11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1"/>
              </a:lnSpc>
              <a:spcBef>
                <a:spcPct val="0"/>
              </a:spcBef>
            </a:pPr>
            <a:r>
              <a:rPr lang="en-US" b="true" sz="853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OPPORTUNITY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338" y="3905830"/>
            <a:ext cx="6560767" cy="130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MARKET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5109" y="1928973"/>
            <a:ext cx="5765030" cy="286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Consumers are increasingly prioritizing beauty products that are vegan, cruelty-free, and made from sustainable ingredients. </a:t>
            </a: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Harmful chemicals in conventional products are driving a shift toward ethical and clean alternatives.</a:t>
            </a:r>
          </a:p>
          <a:p>
            <a:pPr algn="ctr">
              <a:lnSpc>
                <a:spcPts val="324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765109" y="6320781"/>
            <a:ext cx="5936480" cy="286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Online beauty product sales have surged post-pandemic, but few platforms truly address the lack of personalization in the digital shopping experience. </a:t>
            </a: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With Lush Lips, we are not just selling products,we’re offering a seamless, &amp; engaging solution.</a:t>
            </a:r>
          </a:p>
          <a:p>
            <a:pPr algn="ctr">
              <a:lnSpc>
                <a:spcPts val="324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832818" y="763838"/>
            <a:ext cx="6238390" cy="76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b="true" sz="287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DEMAND FOR BETTER INGREDIENTS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32818" y="5124970"/>
            <a:ext cx="4270820" cy="76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b="true" sz="287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INNOVATION IN E-COMMERCE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338" y="6523278"/>
            <a:ext cx="5765030" cy="40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6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Why Lush Lips is a Game Changer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7865" y="3189981"/>
            <a:ext cx="6666503" cy="2179567"/>
            <a:chOff x="0" y="0"/>
            <a:chExt cx="1963455" cy="6419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455" cy="641938"/>
            </a:xfrm>
            <a:custGeom>
              <a:avLst/>
              <a:gdLst/>
              <a:ahLst/>
              <a:cxnLst/>
              <a:rect r="r" b="b" t="t" l="l"/>
              <a:pathLst>
                <a:path h="641938" w="1963455">
                  <a:moveTo>
                    <a:pt x="23226" y="0"/>
                  </a:moveTo>
                  <a:lnTo>
                    <a:pt x="1940228" y="0"/>
                  </a:lnTo>
                  <a:cubicBezTo>
                    <a:pt x="1946388" y="0"/>
                    <a:pt x="1952296" y="2447"/>
                    <a:pt x="1956652" y="6803"/>
                  </a:cubicBezTo>
                  <a:cubicBezTo>
                    <a:pt x="1961007" y="11159"/>
                    <a:pt x="1963455" y="17066"/>
                    <a:pt x="1963455" y="23226"/>
                  </a:cubicBezTo>
                  <a:lnTo>
                    <a:pt x="1963455" y="618711"/>
                  </a:lnTo>
                  <a:cubicBezTo>
                    <a:pt x="1963455" y="624871"/>
                    <a:pt x="1961007" y="630779"/>
                    <a:pt x="1956652" y="635135"/>
                  </a:cubicBezTo>
                  <a:cubicBezTo>
                    <a:pt x="1952296" y="639491"/>
                    <a:pt x="1946388" y="641938"/>
                    <a:pt x="1940228" y="641938"/>
                  </a:cubicBezTo>
                  <a:lnTo>
                    <a:pt x="23226" y="641938"/>
                  </a:lnTo>
                  <a:cubicBezTo>
                    <a:pt x="10399" y="641938"/>
                    <a:pt x="0" y="631539"/>
                    <a:pt x="0" y="618711"/>
                  </a:cubicBezTo>
                  <a:lnTo>
                    <a:pt x="0" y="23226"/>
                  </a:lnTo>
                  <a:cubicBezTo>
                    <a:pt x="0" y="10399"/>
                    <a:pt x="10399" y="0"/>
                    <a:pt x="23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3455" cy="680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13632" y="3189981"/>
            <a:ext cx="6666503" cy="2179567"/>
            <a:chOff x="0" y="0"/>
            <a:chExt cx="1963455" cy="641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3455" cy="641938"/>
            </a:xfrm>
            <a:custGeom>
              <a:avLst/>
              <a:gdLst/>
              <a:ahLst/>
              <a:cxnLst/>
              <a:rect r="r" b="b" t="t" l="l"/>
              <a:pathLst>
                <a:path h="641938" w="1963455">
                  <a:moveTo>
                    <a:pt x="23226" y="0"/>
                  </a:moveTo>
                  <a:lnTo>
                    <a:pt x="1940228" y="0"/>
                  </a:lnTo>
                  <a:cubicBezTo>
                    <a:pt x="1946388" y="0"/>
                    <a:pt x="1952296" y="2447"/>
                    <a:pt x="1956652" y="6803"/>
                  </a:cubicBezTo>
                  <a:cubicBezTo>
                    <a:pt x="1961007" y="11159"/>
                    <a:pt x="1963455" y="17066"/>
                    <a:pt x="1963455" y="23226"/>
                  </a:cubicBezTo>
                  <a:lnTo>
                    <a:pt x="1963455" y="618711"/>
                  </a:lnTo>
                  <a:cubicBezTo>
                    <a:pt x="1963455" y="624871"/>
                    <a:pt x="1961007" y="630779"/>
                    <a:pt x="1956652" y="635135"/>
                  </a:cubicBezTo>
                  <a:cubicBezTo>
                    <a:pt x="1952296" y="639491"/>
                    <a:pt x="1946388" y="641938"/>
                    <a:pt x="1940228" y="641938"/>
                  </a:cubicBezTo>
                  <a:lnTo>
                    <a:pt x="23226" y="641938"/>
                  </a:lnTo>
                  <a:cubicBezTo>
                    <a:pt x="10399" y="641938"/>
                    <a:pt x="0" y="631539"/>
                    <a:pt x="0" y="618711"/>
                  </a:cubicBezTo>
                  <a:lnTo>
                    <a:pt x="0" y="23226"/>
                  </a:lnTo>
                  <a:cubicBezTo>
                    <a:pt x="0" y="10399"/>
                    <a:pt x="10399" y="0"/>
                    <a:pt x="23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63455" cy="680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12355" y="6287884"/>
            <a:ext cx="6666503" cy="2179567"/>
            <a:chOff x="0" y="0"/>
            <a:chExt cx="1963455" cy="641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3455" cy="641938"/>
            </a:xfrm>
            <a:custGeom>
              <a:avLst/>
              <a:gdLst/>
              <a:ahLst/>
              <a:cxnLst/>
              <a:rect r="r" b="b" t="t" l="l"/>
              <a:pathLst>
                <a:path h="641938" w="1963455">
                  <a:moveTo>
                    <a:pt x="23226" y="0"/>
                  </a:moveTo>
                  <a:lnTo>
                    <a:pt x="1940228" y="0"/>
                  </a:lnTo>
                  <a:cubicBezTo>
                    <a:pt x="1946388" y="0"/>
                    <a:pt x="1952296" y="2447"/>
                    <a:pt x="1956652" y="6803"/>
                  </a:cubicBezTo>
                  <a:cubicBezTo>
                    <a:pt x="1961007" y="11159"/>
                    <a:pt x="1963455" y="17066"/>
                    <a:pt x="1963455" y="23226"/>
                  </a:cubicBezTo>
                  <a:lnTo>
                    <a:pt x="1963455" y="618711"/>
                  </a:lnTo>
                  <a:cubicBezTo>
                    <a:pt x="1963455" y="624871"/>
                    <a:pt x="1961007" y="630779"/>
                    <a:pt x="1956652" y="635135"/>
                  </a:cubicBezTo>
                  <a:cubicBezTo>
                    <a:pt x="1952296" y="639491"/>
                    <a:pt x="1946388" y="641938"/>
                    <a:pt x="1940228" y="641938"/>
                  </a:cubicBezTo>
                  <a:lnTo>
                    <a:pt x="23226" y="641938"/>
                  </a:lnTo>
                  <a:cubicBezTo>
                    <a:pt x="10399" y="641938"/>
                    <a:pt x="0" y="631539"/>
                    <a:pt x="0" y="618711"/>
                  </a:cubicBezTo>
                  <a:lnTo>
                    <a:pt x="0" y="23226"/>
                  </a:lnTo>
                  <a:cubicBezTo>
                    <a:pt x="0" y="10399"/>
                    <a:pt x="10399" y="0"/>
                    <a:pt x="23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63455" cy="680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08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-1111573">
            <a:off x="16385901" y="5088337"/>
            <a:ext cx="3804198" cy="3656785"/>
          </a:xfrm>
          <a:custGeom>
            <a:avLst/>
            <a:gdLst/>
            <a:ahLst/>
            <a:cxnLst/>
            <a:rect r="r" b="b" t="t" l="l"/>
            <a:pathLst>
              <a:path h="3656785" w="3804198">
                <a:moveTo>
                  <a:pt x="0" y="0"/>
                </a:moveTo>
                <a:lnTo>
                  <a:pt x="3804198" y="0"/>
                </a:lnTo>
                <a:lnTo>
                  <a:pt x="3804198" y="3656785"/>
                </a:lnTo>
                <a:lnTo>
                  <a:pt x="0" y="365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716">
            <a:off x="-3006447" y="-1347583"/>
            <a:ext cx="4663395" cy="5502532"/>
          </a:xfrm>
          <a:custGeom>
            <a:avLst/>
            <a:gdLst/>
            <a:ahLst/>
            <a:cxnLst/>
            <a:rect r="r" b="b" t="t" l="l"/>
            <a:pathLst>
              <a:path h="5502532" w="4663395">
                <a:moveTo>
                  <a:pt x="0" y="0"/>
                </a:moveTo>
                <a:lnTo>
                  <a:pt x="4663396" y="0"/>
                </a:lnTo>
                <a:lnTo>
                  <a:pt x="4663396" y="5502532"/>
                </a:lnTo>
                <a:lnTo>
                  <a:pt x="0" y="550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72621" y="-1949474"/>
            <a:ext cx="5928357" cy="5239186"/>
          </a:xfrm>
          <a:custGeom>
            <a:avLst/>
            <a:gdLst/>
            <a:ahLst/>
            <a:cxnLst/>
            <a:rect r="r" b="b" t="t" l="l"/>
            <a:pathLst>
              <a:path h="5239186" w="5928357">
                <a:moveTo>
                  <a:pt x="0" y="0"/>
                </a:moveTo>
                <a:lnTo>
                  <a:pt x="5928357" y="0"/>
                </a:lnTo>
                <a:lnTo>
                  <a:pt x="5928357" y="5239186"/>
                </a:lnTo>
                <a:lnTo>
                  <a:pt x="0" y="523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20154" y="1133475"/>
            <a:ext cx="11047691" cy="110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0"/>
              </a:lnSpc>
              <a:spcBef>
                <a:spcPct val="0"/>
              </a:spcBef>
            </a:pPr>
            <a:r>
              <a:rPr lang="en-US" b="true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KEY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7661" y="3658480"/>
            <a:ext cx="4204795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VIRTUAL TRY-ON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23428" y="3658480"/>
            <a:ext cx="5880092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SHADE 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22151" y="6756383"/>
            <a:ext cx="5663608" cy="4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6"/>
              </a:lnSpc>
              <a:spcBef>
                <a:spcPct val="0"/>
              </a:spcBef>
            </a:pPr>
            <a:r>
              <a:rPr lang="en-US" b="true" sz="3053">
                <a:solidFill>
                  <a:srgbClr val="1E1E1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SUSTAINABLE PACKAGING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7661" y="4241665"/>
            <a:ext cx="5240114" cy="7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Real-time AR experience to test lipstick shades.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23428" y="4241665"/>
            <a:ext cx="5240114" cy="7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Tailored suggestions based on skin tone analysis.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22151" y="7320889"/>
            <a:ext cx="5240114" cy="35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Eco-friendly materials for all lipsticks.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3103999">
            <a:off x="-1591889" y="6176567"/>
            <a:ext cx="3183778" cy="3847465"/>
          </a:xfrm>
          <a:custGeom>
            <a:avLst/>
            <a:gdLst/>
            <a:ahLst/>
            <a:cxnLst/>
            <a:rect r="r" b="b" t="t" l="l"/>
            <a:pathLst>
              <a:path h="3847465" w="3183778">
                <a:moveTo>
                  <a:pt x="0" y="0"/>
                </a:moveTo>
                <a:lnTo>
                  <a:pt x="3183778" y="0"/>
                </a:lnTo>
                <a:lnTo>
                  <a:pt x="3183778" y="3847466"/>
                </a:lnTo>
                <a:lnTo>
                  <a:pt x="0" y="38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85712" y="2199488"/>
            <a:ext cx="5240114" cy="35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What Makes Lush Lips Stand Out?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60076" y="8806063"/>
            <a:ext cx="999224" cy="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4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09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17588" y="-1237180"/>
            <a:ext cx="4458119" cy="4531760"/>
          </a:xfrm>
          <a:custGeom>
            <a:avLst/>
            <a:gdLst/>
            <a:ahLst/>
            <a:cxnLst/>
            <a:rect r="r" b="b" t="t" l="l"/>
            <a:pathLst>
              <a:path h="4531760" w="4458119">
                <a:moveTo>
                  <a:pt x="0" y="0"/>
                </a:moveTo>
                <a:lnTo>
                  <a:pt x="4458119" y="0"/>
                </a:lnTo>
                <a:lnTo>
                  <a:pt x="4458119" y="4531760"/>
                </a:lnTo>
                <a:lnTo>
                  <a:pt x="0" y="4531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1903">
            <a:off x="-4170077" y="-3643605"/>
            <a:ext cx="8340155" cy="7287210"/>
          </a:xfrm>
          <a:custGeom>
            <a:avLst/>
            <a:gdLst/>
            <a:ahLst/>
            <a:cxnLst/>
            <a:rect r="r" b="b" t="t" l="l"/>
            <a:pathLst>
              <a:path h="7287210" w="8340155">
                <a:moveTo>
                  <a:pt x="0" y="0"/>
                </a:moveTo>
                <a:lnTo>
                  <a:pt x="8340154" y="0"/>
                </a:lnTo>
                <a:lnTo>
                  <a:pt x="8340154" y="7287210"/>
                </a:lnTo>
                <a:lnTo>
                  <a:pt x="0" y="728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35628" y="3039963"/>
          <a:ext cx="13481960" cy="5374888"/>
        </p:xfrm>
        <a:graphic>
          <a:graphicData uri="http://schemas.openxmlformats.org/drawingml/2006/table">
            <a:tbl>
              <a:tblPr/>
              <a:tblGrid>
                <a:gridCol w="4493987"/>
                <a:gridCol w="4493987"/>
                <a:gridCol w="4493987"/>
              </a:tblGrid>
              <a:tr h="1343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343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43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43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4573798" y="798249"/>
            <a:ext cx="10943790" cy="121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38"/>
              </a:lnSpc>
              <a:spcBef>
                <a:spcPct val="0"/>
              </a:spcBef>
            </a:pPr>
            <a:r>
              <a:rPr lang="en-US" b="true" sz="880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BUSINESS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7461" y="3342205"/>
            <a:ext cx="3859938" cy="94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3"/>
              </a:lnSpc>
              <a:spcBef>
                <a:spcPct val="0"/>
              </a:spcBef>
            </a:pPr>
            <a:r>
              <a:rPr lang="en-US" b="true" sz="347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REVENUE STREAMS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7461" y="4809998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Lipstick 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6639" y="3342205"/>
            <a:ext cx="3859938" cy="94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3"/>
              </a:lnSpc>
              <a:spcBef>
                <a:spcPct val="0"/>
              </a:spcBef>
            </a:pPr>
            <a:r>
              <a:rPr lang="en-US" b="true" sz="347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TARGET CUSTOMERS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01902" y="3342205"/>
            <a:ext cx="3859938" cy="94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3"/>
              </a:lnSpc>
              <a:spcBef>
                <a:spcPct val="0"/>
              </a:spcBef>
            </a:pPr>
            <a:r>
              <a:rPr lang="en-US" b="true" sz="347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REQUIRED INVESTMENT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3547" y="6178773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Brand Partnerships: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7461" y="7547548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Affiliate Marketing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2725" y="4809998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Beauty enthusiasts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2725" y="6178773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Ethical shoppers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2725" y="7547548"/>
            <a:ext cx="4559177" cy="4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Millennials and Gen 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01902" y="7342571"/>
            <a:ext cx="4559177" cy="83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₹16,60,00 (20%) for inventory.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01902" y="5964979"/>
            <a:ext cx="4559177" cy="83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₹24,90,00 (30%) for marketing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01902" y="4605020"/>
            <a:ext cx="4559177" cy="83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3052">
                <a:solidFill>
                  <a:srgbClr val="1B1B1B"/>
                </a:solidFill>
                <a:latin typeface="TT Firs Neue"/>
                <a:ea typeface="TT Firs Neue"/>
                <a:cs typeface="TT Firs Neue"/>
                <a:sym typeface="TT Firs Neue"/>
              </a:rPr>
              <a:t>₹41,50,00 (50%) for technology upgrades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DAGXnNvZvzU</dc:identifier>
  <dcterms:modified xsi:type="dcterms:W3CDTF">2011-08-01T06:04:30Z</dcterms:modified>
  <cp:revision>1</cp:revision>
  <dc:title>Colorful Gradient Modern Business Pitch Deck Presentation</dc:title>
</cp:coreProperties>
</file>